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2"/>
  </p:notesMasterIdLst>
  <p:sldIdLst>
    <p:sldId id="256" r:id="rId5"/>
    <p:sldId id="257" r:id="rId6"/>
    <p:sldId id="261" r:id="rId7"/>
    <p:sldId id="258" r:id="rId8"/>
    <p:sldId id="259"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9" r:id="rId31"/>
    <p:sldId id="282" r:id="rId32"/>
    <p:sldId id="283" r:id="rId33"/>
    <p:sldId id="284" r:id="rId34"/>
    <p:sldId id="286" r:id="rId35"/>
    <p:sldId id="285" r:id="rId36"/>
    <p:sldId id="287" r:id="rId37"/>
    <p:sldId id="288" r:id="rId38"/>
    <p:sldId id="290" r:id="rId39"/>
    <p:sldId id="291" r:id="rId40"/>
    <p:sldId id="292" r:id="rId41"/>
    <p:sldId id="294" r:id="rId42"/>
    <p:sldId id="295" r:id="rId43"/>
    <p:sldId id="296" r:id="rId44"/>
    <p:sldId id="297" r:id="rId45"/>
    <p:sldId id="298" r:id="rId46"/>
    <p:sldId id="299" r:id="rId47"/>
    <p:sldId id="300" r:id="rId48"/>
    <p:sldId id="302" r:id="rId49"/>
    <p:sldId id="304"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21" r:id="rId64"/>
    <p:sldId id="322" r:id="rId65"/>
    <p:sldId id="323" r:id="rId66"/>
    <p:sldId id="324" r:id="rId67"/>
    <p:sldId id="325" r:id="rId68"/>
    <p:sldId id="327" r:id="rId69"/>
    <p:sldId id="328" r:id="rId70"/>
    <p:sldId id="329" r:id="rId71"/>
    <p:sldId id="330" r:id="rId72"/>
    <p:sldId id="331" r:id="rId73"/>
    <p:sldId id="332" r:id="rId74"/>
    <p:sldId id="333" r:id="rId75"/>
    <p:sldId id="334" r:id="rId76"/>
    <p:sldId id="335" r:id="rId77"/>
    <p:sldId id="336" r:id="rId78"/>
    <p:sldId id="319" r:id="rId79"/>
    <p:sldId id="338" r:id="rId80"/>
    <p:sldId id="339" r:id="rId81"/>
    <p:sldId id="340" r:id="rId82"/>
    <p:sldId id="341" r:id="rId83"/>
    <p:sldId id="342" r:id="rId84"/>
    <p:sldId id="346" r:id="rId85"/>
    <p:sldId id="347" r:id="rId86"/>
    <p:sldId id="349" r:id="rId87"/>
    <p:sldId id="351" r:id="rId88"/>
    <p:sldId id="352" r:id="rId89"/>
    <p:sldId id="353" r:id="rId90"/>
    <p:sldId id="361" r:id="rId91"/>
    <p:sldId id="362" r:id="rId92"/>
    <p:sldId id="363" r:id="rId93"/>
    <p:sldId id="364" r:id="rId94"/>
    <p:sldId id="365" r:id="rId95"/>
    <p:sldId id="366" r:id="rId96"/>
    <p:sldId id="383" r:id="rId97"/>
    <p:sldId id="384" r:id="rId98"/>
    <p:sldId id="385" r:id="rId99"/>
    <p:sldId id="372" r:id="rId100"/>
    <p:sldId id="387" r:id="rId10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50"/>
    <a:srgbClr val="627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p:scale>
          <a:sx n="140" d="100"/>
          <a:sy n="140" d="100"/>
        </p:scale>
        <p:origin x="82" y="-16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F2C7B3D-3E3F-4023-AAED-D831B594B214}" type="datetimeFigureOut">
              <a:rPr lang="en-US" smtClean="0"/>
              <a:t>1/17/2024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C2E887C-AD6B-47FA-893B-514D3001F78A}" type="slidenum">
              <a:rPr lang="en-US" smtClean="0"/>
              <a:t>‹#›</a:t>
            </a:fld>
            <a:endParaRPr lang="en-US"/>
          </a:p>
        </p:txBody>
      </p:sp>
    </p:spTree>
    <p:extLst>
      <p:ext uri="{BB962C8B-B14F-4D97-AF65-F5344CB8AC3E}">
        <p14:creationId xmlns:p14="http://schemas.microsoft.com/office/powerpoint/2010/main" val="11107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2E887C-AD6B-47FA-893B-514D3001F78A}" type="slidenum">
              <a:rPr lang="en-US" smtClean="0"/>
              <a:t>39</a:t>
            </a:fld>
            <a:endParaRPr lang="en-US"/>
          </a:p>
        </p:txBody>
      </p:sp>
    </p:spTree>
    <p:extLst>
      <p:ext uri="{BB962C8B-B14F-4D97-AF65-F5344CB8AC3E}">
        <p14:creationId xmlns:p14="http://schemas.microsoft.com/office/powerpoint/2010/main" val="106103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F1CF308-0F54-40E2-BE8A-10542BD6404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CF308-0F54-40E2-BE8A-10542BD6404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CF308-0F54-40E2-BE8A-10542BD6404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CF308-0F54-40E2-BE8A-10542BD6404A}"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CF308-0F54-40E2-BE8A-10542BD6404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CF308-0F54-40E2-BE8A-10542BD6404A}"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EA4B4-D51D-4AD9-820F-D9C581B1FE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CF308-0F54-40E2-BE8A-10542BD6404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EA4B4-D51D-4AD9-820F-D9C581B1FE2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F1CF308-0F54-40E2-BE8A-10542BD6404A}" type="datetimeFigureOut">
              <a:rPr lang="en-US" smtClean="0"/>
              <a:t>1/17/2024</a:t>
            </a:fld>
            <a:endParaRPr lang="en-US"/>
          </a:p>
        </p:txBody>
      </p:sp>
      <p:sp>
        <p:nvSpPr>
          <p:cNvPr id="9" name="Slide Number Placeholder 8"/>
          <p:cNvSpPr>
            <a:spLocks noGrp="1"/>
          </p:cNvSpPr>
          <p:nvPr>
            <p:ph type="sldNum" sz="quarter" idx="11"/>
          </p:nvPr>
        </p:nvSpPr>
        <p:spPr/>
        <p:txBody>
          <a:bodyPr/>
          <a:lstStyle/>
          <a:p>
            <a:fld id="{65DEA4B4-D51D-4AD9-820F-D9C581B1FE2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duotone>
              <a:schemeClr val="bg1">
                <a:tint val="97000"/>
              </a:schemeClr>
              <a:schemeClr val="bg1">
                <a:shade val="96000"/>
              </a:schemeClr>
            </a:duotone>
            <a:lum/>
          </a:blip>
          <a:srcRect/>
          <a:tile tx="0" ty="0" sx="32000" sy="32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DEA4B4-D51D-4AD9-820F-D9C581B1FE2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F1CF308-0F54-40E2-BE8A-10542BD6404A}" type="datetimeFigureOut">
              <a:rPr lang="en-US" smtClean="0"/>
              <a:t>1/17/2024</a:t>
            </a:fld>
            <a:endParaRPr lang="en-US"/>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4" y="6096000"/>
            <a:ext cx="1363306" cy="762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Garamond" panose="02020404030301010803" pitchFamily="18" charset="0"/>
          <a:ea typeface="+mj-ea"/>
          <a:cs typeface="+mj-cs"/>
        </a:defRPr>
      </a:lvl1pPr>
    </p:titleStyle>
    <p:bodyStyle>
      <a:lvl1pPr marL="342900" indent="-228600" algn="l" defTabSz="914400" rtl="0" eaLnBrk="1" latinLnBrk="0" hangingPunct="1">
        <a:spcBef>
          <a:spcPct val="20000"/>
        </a:spcBef>
        <a:buClr>
          <a:srgbClr val="001E50"/>
        </a:buClr>
        <a:buFont typeface="Wingdings" panose="05000000000000000000" pitchFamily="2" charset="2"/>
        <a:buChar char="§"/>
        <a:defRPr sz="2200" b="1" kern="1200">
          <a:solidFill>
            <a:srgbClr val="001E50"/>
          </a:solidFill>
          <a:latin typeface="+mn-lt"/>
          <a:ea typeface="+mn-ea"/>
          <a:cs typeface="+mn-cs"/>
        </a:defRPr>
      </a:lvl1pPr>
      <a:lvl2pPr marL="640080" indent="-228600" algn="l" defTabSz="914400" rtl="0" eaLnBrk="1" latinLnBrk="0" hangingPunct="1">
        <a:spcBef>
          <a:spcPct val="20000"/>
        </a:spcBef>
        <a:buClr>
          <a:schemeClr val="accent2"/>
        </a:buClr>
        <a:buFont typeface="Wingdings" panose="05000000000000000000" pitchFamily="2" charset="2"/>
        <a:buChar char="§"/>
        <a:defRPr sz="2000" b="0" kern="1200">
          <a:ln>
            <a:solidFill>
              <a:schemeClr val="accent1"/>
            </a:solidFill>
          </a:ln>
          <a:solidFill>
            <a:srgbClr val="627E9A"/>
          </a:solidFill>
          <a:latin typeface="+mn-lt"/>
          <a:ea typeface="+mn-ea"/>
          <a:cs typeface="+mn-cs"/>
        </a:defRPr>
      </a:lvl2pPr>
      <a:lvl3pPr marL="1005840" indent="-228600" algn="l" defTabSz="914400" rtl="0" eaLnBrk="1" latinLnBrk="0" hangingPunct="1">
        <a:spcBef>
          <a:spcPct val="20000"/>
        </a:spcBef>
        <a:buClr>
          <a:srgbClr val="001E50"/>
        </a:buClr>
        <a:buFont typeface="Wingdings" panose="05000000000000000000" pitchFamily="2" charset="2"/>
        <a:buChar char="§"/>
        <a:defRPr sz="1800" i="1" kern="1200">
          <a:solidFill>
            <a:srgbClr val="001E50"/>
          </a:solidFill>
          <a:latin typeface="+mn-lt"/>
          <a:ea typeface="+mn-ea"/>
          <a:cs typeface="+mn-cs"/>
        </a:defRPr>
      </a:lvl3pPr>
      <a:lvl4pPr marL="1280160" indent="-228600" algn="l" defTabSz="914400" rtl="0" eaLnBrk="1" latinLnBrk="0" hangingPunct="1">
        <a:spcBef>
          <a:spcPct val="20000"/>
        </a:spcBef>
        <a:buClr>
          <a:srgbClr val="627E9A"/>
        </a:buClr>
        <a:buFont typeface="Wingdings" panose="05000000000000000000" pitchFamily="2" charset="2"/>
        <a:buChar char="§"/>
        <a:defRPr sz="1600" kern="1200">
          <a:solidFill>
            <a:srgbClr val="627E9A"/>
          </a:solidFill>
          <a:latin typeface="+mn-lt"/>
          <a:ea typeface="+mn-ea"/>
          <a:cs typeface="+mn-cs"/>
        </a:defRPr>
      </a:lvl4pPr>
      <a:lvl5pPr marL="1554480" indent="-228600" algn="l" defTabSz="914400" rtl="0" eaLnBrk="1" latinLnBrk="0" hangingPunct="1">
        <a:spcBef>
          <a:spcPct val="20000"/>
        </a:spcBef>
        <a:buClr>
          <a:srgbClr val="001E50"/>
        </a:buClr>
        <a:buFont typeface="Wingdings" panose="05000000000000000000" pitchFamily="2" charset="2"/>
        <a:buChar char="§"/>
        <a:defRPr sz="1400" i="1" kern="1200" baseline="0">
          <a:solidFill>
            <a:srgbClr val="001E50"/>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ehsupport@cdpehs.com" TargetMode="External"/><Relationship Id="rId2" Type="http://schemas.openxmlformats.org/officeDocument/2006/relationships/hyperlink" Target="mailto:customersupport@cdpeh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543800" cy="3736975"/>
          </a:xfrm>
        </p:spPr>
        <p:txBody>
          <a:bodyPr/>
          <a:lstStyle/>
          <a:p>
            <a:r>
              <a:rPr lang="en-US" sz="8000" dirty="0"/>
              <a:t>Introduction to </a:t>
            </a:r>
            <a:r>
              <a:rPr lang="en-US" sz="8000" dirty="0" err="1"/>
              <a:t>SplashBI</a:t>
            </a:r>
            <a:br>
              <a:rPr lang="en-US" sz="8000" dirty="0"/>
            </a:br>
            <a:r>
              <a:rPr lang="en-US" sz="8000" dirty="0"/>
              <a:t>(</a:t>
            </a:r>
            <a:r>
              <a:rPr lang="en-US" sz="6000" dirty="0"/>
              <a:t>201 Training)</a:t>
            </a:r>
            <a:endParaRPr lang="en-US" sz="8000" dirty="0"/>
          </a:p>
        </p:txBody>
      </p:sp>
      <p:sp>
        <p:nvSpPr>
          <p:cNvPr id="3" name="Subtitle 2"/>
          <p:cNvSpPr>
            <a:spLocks noGrp="1"/>
          </p:cNvSpPr>
          <p:nvPr>
            <p:ph type="subTitle" idx="1"/>
          </p:nvPr>
        </p:nvSpPr>
        <p:spPr>
          <a:xfrm>
            <a:off x="685800" y="5257800"/>
            <a:ext cx="7315200" cy="381000"/>
          </a:xfrm>
        </p:spPr>
        <p:txBody>
          <a:bodyPr>
            <a:normAutofit/>
          </a:bodyPr>
          <a:lstStyle/>
          <a:p>
            <a:endParaRPr lang="en-US" sz="900" dirty="0">
              <a:solidFill>
                <a:srgbClr val="002060"/>
              </a:solidFill>
            </a:endParaRPr>
          </a:p>
        </p:txBody>
      </p:sp>
    </p:spTree>
    <p:extLst>
      <p:ext uri="{BB962C8B-B14F-4D97-AF65-F5344CB8AC3E}">
        <p14:creationId xmlns:p14="http://schemas.microsoft.com/office/powerpoint/2010/main" val="312140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838200"/>
          </a:xfrm>
        </p:spPr>
        <p:txBody>
          <a:bodyPr/>
          <a:lstStyle/>
          <a:p>
            <a:endParaRPr lang="en-US" dirty="0"/>
          </a:p>
        </p:txBody>
      </p:sp>
      <p:sp>
        <p:nvSpPr>
          <p:cNvPr id="3" name="Content Placeholder 2">
            <a:extLst>
              <a:ext uri="{FF2B5EF4-FFF2-40B4-BE49-F238E27FC236}">
                <a16:creationId xmlns:a16="http://schemas.microsoft.com/office/drawing/2014/main" id="{79A1D4C2-71B1-1899-5FD1-1CB0148C2E98}"/>
              </a:ext>
            </a:extLst>
          </p:cNvPr>
          <p:cNvSpPr>
            <a:spLocks noGrp="1"/>
          </p:cNvSpPr>
          <p:nvPr>
            <p:ph idx="1"/>
          </p:nvPr>
        </p:nvSpPr>
        <p:spPr>
          <a:xfrm>
            <a:off x="457200" y="1219200"/>
            <a:ext cx="7620000" cy="5181600"/>
          </a:xfrm>
        </p:spPr>
        <p:txBody>
          <a:bodyPr/>
          <a:lstStyle/>
          <a:p>
            <a:endParaRPr lang="en-US" dirty="0"/>
          </a:p>
        </p:txBody>
      </p:sp>
      <p:pic>
        <p:nvPicPr>
          <p:cNvPr id="5" name="Picture 4">
            <a:extLst>
              <a:ext uri="{FF2B5EF4-FFF2-40B4-BE49-F238E27FC236}">
                <a16:creationId xmlns:a16="http://schemas.microsoft.com/office/drawing/2014/main" id="{7E939142-7F1A-78B1-6034-3202E40629B3}"/>
              </a:ext>
            </a:extLst>
          </p:cNvPr>
          <p:cNvPicPr>
            <a:picLocks noChangeAspect="1"/>
          </p:cNvPicPr>
          <p:nvPr/>
        </p:nvPicPr>
        <p:blipFill>
          <a:blip r:embed="rId2"/>
          <a:stretch>
            <a:fillRect/>
          </a:stretch>
        </p:blipFill>
        <p:spPr>
          <a:xfrm>
            <a:off x="1494362" y="1219200"/>
            <a:ext cx="5592238" cy="5188599"/>
          </a:xfrm>
          <a:prstGeom prst="rect">
            <a:avLst/>
          </a:prstGeom>
        </p:spPr>
      </p:pic>
    </p:spTree>
    <p:extLst>
      <p:ext uri="{BB962C8B-B14F-4D97-AF65-F5344CB8AC3E}">
        <p14:creationId xmlns:p14="http://schemas.microsoft.com/office/powerpoint/2010/main" val="313799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a:t>Enter  Username = User-name given to you by CDP</a:t>
            </a:r>
            <a:br>
              <a:rPr lang="en-US" sz="1800" dirty="0"/>
            </a:br>
            <a:r>
              <a:rPr lang="en-US" sz="1800" dirty="0"/>
              <a:t>Password = Password given to you by CDP</a:t>
            </a:r>
            <a:br>
              <a:rPr lang="en-US" sz="1800" dirty="0"/>
            </a:br>
            <a:endParaRPr lang="en-US" sz="1800" dirty="0"/>
          </a:p>
        </p:txBody>
      </p:sp>
      <p:sp>
        <p:nvSpPr>
          <p:cNvPr id="3" name="Content Placeholder 2">
            <a:extLst>
              <a:ext uri="{FF2B5EF4-FFF2-40B4-BE49-F238E27FC236}">
                <a16:creationId xmlns:a16="http://schemas.microsoft.com/office/drawing/2014/main" id="{5BE1CE46-964A-7C79-EFF0-2F46559E3B3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0CEE18-1AF6-D0BA-34A6-094A2FC18F1B}"/>
              </a:ext>
            </a:extLst>
          </p:cNvPr>
          <p:cNvPicPr>
            <a:picLocks noChangeAspect="1"/>
          </p:cNvPicPr>
          <p:nvPr/>
        </p:nvPicPr>
        <p:blipFill>
          <a:blip r:embed="rId2"/>
          <a:stretch>
            <a:fillRect/>
          </a:stretch>
        </p:blipFill>
        <p:spPr>
          <a:xfrm>
            <a:off x="1524000" y="1577419"/>
            <a:ext cx="5113490" cy="4818618"/>
          </a:xfrm>
          <a:prstGeom prst="rect">
            <a:avLst/>
          </a:prstGeom>
        </p:spPr>
      </p:pic>
    </p:spTree>
    <p:extLst>
      <p:ext uri="{BB962C8B-B14F-4D97-AF65-F5344CB8AC3E}">
        <p14:creationId xmlns:p14="http://schemas.microsoft.com/office/powerpoint/2010/main" val="236401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Screen	</a:t>
            </a:r>
          </a:p>
        </p:txBody>
      </p:sp>
      <p:sp>
        <p:nvSpPr>
          <p:cNvPr id="3" name="Content Placeholder 2"/>
          <p:cNvSpPr>
            <a:spLocks noGrp="1"/>
          </p:cNvSpPr>
          <p:nvPr>
            <p:ph idx="1"/>
          </p:nvPr>
        </p:nvSpPr>
        <p:spPr/>
        <p:txBody>
          <a:bodyPr/>
          <a:lstStyle/>
          <a:p>
            <a:r>
              <a:rPr lang="en-US" dirty="0"/>
              <a:t>From the home screen you can</a:t>
            </a:r>
          </a:p>
          <a:p>
            <a:pPr lvl="1"/>
            <a:r>
              <a:rPr lang="en-US" sz="2400" dirty="0"/>
              <a:t>See all reports</a:t>
            </a:r>
          </a:p>
          <a:p>
            <a:pPr lvl="1"/>
            <a:r>
              <a:rPr lang="en-US" sz="2400" dirty="0"/>
              <a:t>Create new reports</a:t>
            </a:r>
          </a:p>
          <a:p>
            <a:pPr lvl="1"/>
            <a:r>
              <a:rPr lang="en-US" sz="2400" dirty="0"/>
              <a:t>Go to your favorite reports</a:t>
            </a:r>
          </a:p>
          <a:p>
            <a:pPr lvl="1"/>
            <a:r>
              <a:rPr lang="en-US" sz="2400" dirty="0"/>
              <a:t>Get to your generated report</a:t>
            </a:r>
          </a:p>
          <a:p>
            <a:pPr lvl="1"/>
            <a:r>
              <a:rPr lang="en-US" sz="2400" dirty="0"/>
              <a:t>Modify your user profile</a:t>
            </a:r>
          </a:p>
          <a:p>
            <a:pPr lvl="1"/>
            <a:r>
              <a:rPr lang="en-US" sz="2400" dirty="0"/>
              <a:t>Change your settings</a:t>
            </a:r>
          </a:p>
          <a:p>
            <a:pPr lvl="1"/>
            <a:r>
              <a:rPr lang="en-US" sz="2400" dirty="0"/>
              <a:t>Access the help section</a:t>
            </a:r>
          </a:p>
          <a:p>
            <a:pPr lvl="1"/>
            <a:r>
              <a:rPr lang="en-US" sz="2400" dirty="0"/>
              <a:t>Log out</a:t>
            </a:r>
          </a:p>
          <a:p>
            <a:pPr lvl="1"/>
            <a:r>
              <a:rPr lang="en-US" sz="2400" dirty="0"/>
              <a:t>Change the layout of your home screen</a:t>
            </a:r>
          </a:p>
        </p:txBody>
      </p:sp>
    </p:spTree>
    <p:extLst>
      <p:ext uri="{BB962C8B-B14F-4D97-AF65-F5344CB8AC3E}">
        <p14:creationId xmlns:p14="http://schemas.microsoft.com/office/powerpoint/2010/main" val="250145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See all, create new, favorites and generated reports…</a:t>
            </a:r>
            <a:br>
              <a:rPr lang="en-US" sz="1800" dirty="0"/>
            </a:br>
            <a:r>
              <a:rPr lang="en-US" sz="1800" dirty="0"/>
              <a:t>User profile, settings, help and log out…</a:t>
            </a:r>
            <a:br>
              <a:rPr lang="en-US" sz="1800" dirty="0"/>
            </a:br>
            <a:r>
              <a:rPr lang="en-US" sz="1800" dirty="0"/>
              <a:t>Change layout…</a:t>
            </a:r>
          </a:p>
        </p:txBody>
      </p:sp>
      <p:cxnSp>
        <p:nvCxnSpPr>
          <p:cNvPr id="5" name="Straight Arrow Connector 4"/>
          <p:cNvCxnSpPr/>
          <p:nvPr/>
        </p:nvCxnSpPr>
        <p:spPr>
          <a:xfrm flipH="1">
            <a:off x="914400" y="1600200"/>
            <a:ext cx="17526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1600200"/>
            <a:ext cx="1752600" cy="78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14400" y="1600200"/>
            <a:ext cx="1752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05600" y="2019300"/>
            <a:ext cx="8382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05600" y="2019300"/>
            <a:ext cx="10287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05600" y="2019300"/>
            <a:ext cx="12192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620000" y="2286000"/>
            <a:ext cx="228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14400" y="1600200"/>
            <a:ext cx="1752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AC219E-9FFE-7D2B-0D67-02A015971E4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C81012FF-A888-E364-8E96-58778320600D}"/>
              </a:ext>
            </a:extLst>
          </p:cNvPr>
          <p:cNvPicPr>
            <a:picLocks noChangeAspect="1"/>
          </p:cNvPicPr>
          <p:nvPr/>
        </p:nvPicPr>
        <p:blipFill>
          <a:blip r:embed="rId2"/>
          <a:stretch>
            <a:fillRect/>
          </a:stretch>
        </p:blipFill>
        <p:spPr>
          <a:xfrm>
            <a:off x="464983" y="1600200"/>
            <a:ext cx="7536017" cy="3704928"/>
          </a:xfrm>
          <a:prstGeom prst="rect">
            <a:avLst/>
          </a:prstGeom>
        </p:spPr>
      </p:pic>
    </p:spTree>
    <p:extLst>
      <p:ext uri="{BB962C8B-B14F-4D97-AF65-F5344CB8AC3E}">
        <p14:creationId xmlns:p14="http://schemas.microsoft.com/office/powerpoint/2010/main" val="405674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1800" dirty="0"/>
              <a:t>Click on “Create Report”.  We will open an existing report later in this session.</a:t>
            </a:r>
          </a:p>
        </p:txBody>
      </p:sp>
      <p:sp>
        <p:nvSpPr>
          <p:cNvPr id="3" name="Content Placeholder 2">
            <a:extLst>
              <a:ext uri="{FF2B5EF4-FFF2-40B4-BE49-F238E27FC236}">
                <a16:creationId xmlns:a16="http://schemas.microsoft.com/office/drawing/2014/main" id="{A071300F-FD4D-31DE-4C6F-3870024458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92933D6-8A45-5608-11A9-B8E2750E3674}"/>
              </a:ext>
            </a:extLst>
          </p:cNvPr>
          <p:cNvPicPr>
            <a:picLocks noChangeAspect="1"/>
          </p:cNvPicPr>
          <p:nvPr/>
        </p:nvPicPr>
        <p:blipFill>
          <a:blip r:embed="rId2"/>
          <a:stretch>
            <a:fillRect/>
          </a:stretch>
        </p:blipFill>
        <p:spPr>
          <a:xfrm>
            <a:off x="457200" y="1676400"/>
            <a:ext cx="7620000" cy="2901078"/>
          </a:xfrm>
          <a:prstGeom prst="rect">
            <a:avLst/>
          </a:prstGeom>
        </p:spPr>
      </p:pic>
    </p:spTree>
    <p:extLst>
      <p:ext uri="{BB962C8B-B14F-4D97-AF65-F5344CB8AC3E}">
        <p14:creationId xmlns:p14="http://schemas.microsoft.com/office/powerpoint/2010/main" val="190405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will next select the domain that contains the information that you want to use.</a:t>
            </a:r>
            <a:br>
              <a:rPr lang="en-US" sz="1800" dirty="0"/>
            </a:br>
            <a:r>
              <a:rPr lang="en-US" sz="1800" dirty="0"/>
              <a:t>You will only see the domains that you are authorized to see (IHS Environmental).</a:t>
            </a:r>
            <a:br>
              <a:rPr lang="en-US" sz="1800" dirty="0"/>
            </a:br>
            <a:r>
              <a:rPr lang="en-US" sz="1800" dirty="0"/>
              <a:t>You will only see the data that belongs to you.</a:t>
            </a:r>
          </a:p>
        </p:txBody>
      </p:sp>
      <p:sp>
        <p:nvSpPr>
          <p:cNvPr id="3" name="Content Placeholder 2">
            <a:extLst>
              <a:ext uri="{FF2B5EF4-FFF2-40B4-BE49-F238E27FC236}">
                <a16:creationId xmlns:a16="http://schemas.microsoft.com/office/drawing/2014/main" id="{AF9846C4-FD06-4CA3-3E15-473330FC566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7CF623F-8047-67B7-BF42-6644F67C07F9}"/>
              </a:ext>
            </a:extLst>
          </p:cNvPr>
          <p:cNvPicPr>
            <a:picLocks noChangeAspect="1"/>
          </p:cNvPicPr>
          <p:nvPr/>
        </p:nvPicPr>
        <p:blipFill>
          <a:blip r:embed="rId2"/>
          <a:stretch>
            <a:fillRect/>
          </a:stretch>
        </p:blipFill>
        <p:spPr>
          <a:xfrm>
            <a:off x="504809" y="2209800"/>
            <a:ext cx="7572391" cy="3077017"/>
          </a:xfrm>
          <a:prstGeom prst="rect">
            <a:avLst/>
          </a:prstGeom>
        </p:spPr>
      </p:pic>
    </p:spTree>
    <p:extLst>
      <p:ext uri="{BB962C8B-B14F-4D97-AF65-F5344CB8AC3E}">
        <p14:creationId xmlns:p14="http://schemas.microsoft.com/office/powerpoint/2010/main" val="26646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sz="1800" dirty="0"/>
              <a:t>Select the table(s) that contain the items that you want to use in your report.</a:t>
            </a:r>
            <a:br>
              <a:rPr lang="en-US" sz="1800" dirty="0"/>
            </a:br>
            <a:r>
              <a:rPr lang="en-US" sz="1800" dirty="0"/>
              <a:t>Clicking the arrow to the left of the table will expand the table to show all items contained within the table.</a:t>
            </a:r>
            <a:br>
              <a:rPr lang="en-US" sz="1800" dirty="0"/>
            </a:br>
            <a:r>
              <a:rPr lang="en-US" sz="1800" dirty="0"/>
              <a:t>Select the “Establishments” table.  Click the arrow to the left of “Establishments” to see the items.</a:t>
            </a:r>
          </a:p>
        </p:txBody>
      </p:sp>
      <p:sp>
        <p:nvSpPr>
          <p:cNvPr id="3" name="Content Placeholder 2">
            <a:extLst>
              <a:ext uri="{FF2B5EF4-FFF2-40B4-BE49-F238E27FC236}">
                <a16:creationId xmlns:a16="http://schemas.microsoft.com/office/drawing/2014/main" id="{F6C69541-3F3A-5DED-A195-F6A0EEAE8D5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32AADF5-389C-6119-4476-E541DDA65F5E}"/>
              </a:ext>
            </a:extLst>
          </p:cNvPr>
          <p:cNvPicPr>
            <a:picLocks noChangeAspect="1"/>
          </p:cNvPicPr>
          <p:nvPr/>
        </p:nvPicPr>
        <p:blipFill>
          <a:blip r:embed="rId2"/>
          <a:stretch>
            <a:fillRect/>
          </a:stretch>
        </p:blipFill>
        <p:spPr>
          <a:xfrm>
            <a:off x="1343279" y="1600201"/>
            <a:ext cx="5247299" cy="4800600"/>
          </a:xfrm>
          <a:prstGeom prst="rect">
            <a:avLst/>
          </a:prstGeom>
        </p:spPr>
      </p:pic>
    </p:spTree>
    <p:extLst>
      <p:ext uri="{BB962C8B-B14F-4D97-AF65-F5344CB8AC3E}">
        <p14:creationId xmlns:p14="http://schemas.microsoft.com/office/powerpoint/2010/main" val="9749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Scroll down the list of items.  To select an item check the box to the left of the item(s) and click the (&gt;) sign in between the 2 panes.  </a:t>
            </a:r>
            <a:br>
              <a:rPr lang="en-US" sz="1800" dirty="0"/>
            </a:br>
            <a:r>
              <a:rPr lang="en-US" sz="1800" dirty="0"/>
              <a:t>Let’s select the Est Number, Establishment Type (select the one with </a:t>
            </a:r>
            <a:r>
              <a:rPr lang="en-US" sz="1800" b="1" dirty="0">
                <a:latin typeface="Century Gothic" panose="020B0502020202020204" pitchFamily="34" charset="0"/>
              </a:rPr>
              <a:t>a</a:t>
            </a:r>
            <a:r>
              <a:rPr lang="en-US" sz="1800" dirty="0"/>
              <a:t>, not the #), Premise Name and Primary Phone.</a:t>
            </a:r>
            <a:br>
              <a:rPr lang="en-US" sz="1800" dirty="0"/>
            </a:br>
            <a:r>
              <a:rPr lang="en-US" sz="1800" dirty="0"/>
              <a:t>Check the box to the left of these items and click the (&gt;) arrow.</a:t>
            </a:r>
          </a:p>
        </p:txBody>
      </p:sp>
      <p:sp>
        <p:nvSpPr>
          <p:cNvPr id="3" name="Content Placeholder 2">
            <a:extLst>
              <a:ext uri="{FF2B5EF4-FFF2-40B4-BE49-F238E27FC236}">
                <a16:creationId xmlns:a16="http://schemas.microsoft.com/office/drawing/2014/main" id="{4BF8832A-E734-86B8-C15F-0621EC2660C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FA942DD-EC52-3224-DBBB-B1AD7096E31B}"/>
              </a:ext>
            </a:extLst>
          </p:cNvPr>
          <p:cNvPicPr>
            <a:picLocks noChangeAspect="1"/>
          </p:cNvPicPr>
          <p:nvPr/>
        </p:nvPicPr>
        <p:blipFill>
          <a:blip r:embed="rId2"/>
          <a:stretch>
            <a:fillRect/>
          </a:stretch>
        </p:blipFill>
        <p:spPr>
          <a:xfrm>
            <a:off x="533399" y="1600200"/>
            <a:ext cx="5879907" cy="4800600"/>
          </a:xfrm>
          <a:prstGeom prst="rect">
            <a:avLst/>
          </a:prstGeom>
        </p:spPr>
      </p:pic>
    </p:spTree>
    <p:extLst>
      <p:ext uri="{BB962C8B-B14F-4D97-AF65-F5344CB8AC3E}">
        <p14:creationId xmlns:p14="http://schemas.microsoft.com/office/powerpoint/2010/main" val="94144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Your screen should now look like this.</a:t>
            </a:r>
            <a:br>
              <a:rPr lang="en-US" sz="1800" dirty="0"/>
            </a:br>
            <a:endParaRPr lang="en-US" sz="1800" dirty="0"/>
          </a:p>
        </p:txBody>
      </p:sp>
      <p:sp>
        <p:nvSpPr>
          <p:cNvPr id="3" name="Content Placeholder 2">
            <a:extLst>
              <a:ext uri="{FF2B5EF4-FFF2-40B4-BE49-F238E27FC236}">
                <a16:creationId xmlns:a16="http://schemas.microsoft.com/office/drawing/2014/main" id="{870DE445-9D06-75D9-FA57-D49CD4FC1817}"/>
              </a:ext>
            </a:extLst>
          </p:cNvPr>
          <p:cNvSpPr>
            <a:spLocks noGrp="1"/>
          </p:cNvSpPr>
          <p:nvPr>
            <p:ph idx="1"/>
          </p:nvPr>
        </p:nvSpPr>
        <p:spPr>
          <a:xfrm>
            <a:off x="457200" y="1066800"/>
            <a:ext cx="7620000" cy="5334000"/>
          </a:xfrm>
        </p:spPr>
        <p:txBody>
          <a:bodyPr/>
          <a:lstStyle/>
          <a:p>
            <a:endParaRPr lang="en-US" dirty="0"/>
          </a:p>
        </p:txBody>
      </p:sp>
      <p:pic>
        <p:nvPicPr>
          <p:cNvPr id="5" name="Picture 4">
            <a:extLst>
              <a:ext uri="{FF2B5EF4-FFF2-40B4-BE49-F238E27FC236}">
                <a16:creationId xmlns:a16="http://schemas.microsoft.com/office/drawing/2014/main" id="{21F70A62-67CB-2806-8E42-00DB47BF0F85}"/>
              </a:ext>
            </a:extLst>
          </p:cNvPr>
          <p:cNvPicPr>
            <a:picLocks noChangeAspect="1"/>
          </p:cNvPicPr>
          <p:nvPr/>
        </p:nvPicPr>
        <p:blipFill>
          <a:blip r:embed="rId2"/>
          <a:stretch>
            <a:fillRect/>
          </a:stretch>
        </p:blipFill>
        <p:spPr>
          <a:xfrm>
            <a:off x="533399" y="1080655"/>
            <a:ext cx="6776582" cy="5320145"/>
          </a:xfrm>
          <a:prstGeom prst="rect">
            <a:avLst/>
          </a:prstGeom>
        </p:spPr>
      </p:pic>
    </p:spTree>
    <p:extLst>
      <p:ext uri="{BB962C8B-B14F-4D97-AF65-F5344CB8AC3E}">
        <p14:creationId xmlns:p14="http://schemas.microsoft.com/office/powerpoint/2010/main" val="139483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can re-arrange the order the items appear in the report.</a:t>
            </a:r>
            <a:br>
              <a:rPr lang="en-US" sz="1800" dirty="0"/>
            </a:br>
            <a:r>
              <a:rPr lang="en-US" sz="1800" dirty="0"/>
              <a:t>To re-arrange the items you will check the box to the left of the column name and click the blue navigation buttons above (top, up, down and bottom). </a:t>
            </a:r>
          </a:p>
        </p:txBody>
      </p:sp>
      <p:sp>
        <p:nvSpPr>
          <p:cNvPr id="3" name="Content Placeholder 2">
            <a:extLst>
              <a:ext uri="{FF2B5EF4-FFF2-40B4-BE49-F238E27FC236}">
                <a16:creationId xmlns:a16="http://schemas.microsoft.com/office/drawing/2014/main" id="{D9F93D32-8BDC-4711-C40C-986F5EBF1F0D}"/>
              </a:ext>
            </a:extLst>
          </p:cNvPr>
          <p:cNvSpPr>
            <a:spLocks noGrp="1"/>
          </p:cNvSpPr>
          <p:nvPr>
            <p:ph idx="1"/>
          </p:nvPr>
        </p:nvSpPr>
        <p:spPr>
          <a:xfrm>
            <a:off x="457200" y="1417638"/>
            <a:ext cx="7620000" cy="4983162"/>
          </a:xfrm>
        </p:spPr>
        <p:txBody>
          <a:bodyPr/>
          <a:lstStyle/>
          <a:p>
            <a:endParaRPr lang="en-US" dirty="0"/>
          </a:p>
        </p:txBody>
      </p:sp>
      <p:pic>
        <p:nvPicPr>
          <p:cNvPr id="5" name="Picture 4">
            <a:extLst>
              <a:ext uri="{FF2B5EF4-FFF2-40B4-BE49-F238E27FC236}">
                <a16:creationId xmlns:a16="http://schemas.microsoft.com/office/drawing/2014/main" id="{8B514F24-6DB3-26AE-D978-455173E6939A}"/>
              </a:ext>
            </a:extLst>
          </p:cNvPr>
          <p:cNvPicPr>
            <a:picLocks noChangeAspect="1"/>
          </p:cNvPicPr>
          <p:nvPr/>
        </p:nvPicPr>
        <p:blipFill>
          <a:blip r:embed="rId2"/>
          <a:stretch>
            <a:fillRect/>
          </a:stretch>
        </p:blipFill>
        <p:spPr>
          <a:xfrm>
            <a:off x="423187" y="1447799"/>
            <a:ext cx="7404654" cy="4953001"/>
          </a:xfrm>
          <a:prstGeom prst="rect">
            <a:avLst/>
          </a:prstGeom>
        </p:spPr>
      </p:pic>
    </p:spTree>
    <p:extLst>
      <p:ext uri="{BB962C8B-B14F-4D97-AF65-F5344CB8AC3E}">
        <p14:creationId xmlns:p14="http://schemas.microsoft.com/office/powerpoint/2010/main" val="26732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82562"/>
          </a:xfrm>
        </p:spPr>
        <p:txBody>
          <a:bodyPr/>
          <a:lstStyle/>
          <a:p>
            <a:endParaRPr lang="en-US" dirty="0"/>
          </a:p>
        </p:txBody>
      </p:sp>
      <p:sp>
        <p:nvSpPr>
          <p:cNvPr id="3" name="Content Placeholder 2"/>
          <p:cNvSpPr>
            <a:spLocks noGrp="1"/>
          </p:cNvSpPr>
          <p:nvPr>
            <p:ph idx="1"/>
          </p:nvPr>
        </p:nvSpPr>
        <p:spPr>
          <a:xfrm>
            <a:off x="457200" y="762000"/>
            <a:ext cx="7620000" cy="5638800"/>
          </a:xfrm>
        </p:spPr>
        <p:txBody>
          <a:bodyPr>
            <a:normAutofit/>
          </a:bodyPr>
          <a:lstStyle/>
          <a:p>
            <a:pPr marL="114300" indent="0">
              <a:buNone/>
            </a:pPr>
            <a:r>
              <a:rPr lang="en-US" sz="3600" dirty="0"/>
              <a:t>This will attempt to give you, the end-user, an idea of some of the features and functionality of the </a:t>
            </a:r>
            <a:r>
              <a:rPr lang="en-US" sz="3600" dirty="0" err="1"/>
              <a:t>SplashBI</a:t>
            </a:r>
            <a:r>
              <a:rPr lang="en-US" sz="3600" dirty="0"/>
              <a:t> product.</a:t>
            </a:r>
          </a:p>
          <a:p>
            <a:pPr marL="114300" indent="0">
              <a:buNone/>
            </a:pPr>
            <a:r>
              <a:rPr lang="en-US" sz="3600" dirty="0"/>
              <a:t>You will see enough of the basic things to enable you to start using the product after viewing this introduction.</a:t>
            </a:r>
          </a:p>
        </p:txBody>
      </p:sp>
    </p:spTree>
    <p:extLst>
      <p:ext uri="{BB962C8B-B14F-4D97-AF65-F5344CB8AC3E}">
        <p14:creationId xmlns:p14="http://schemas.microsoft.com/office/powerpoint/2010/main" val="73753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To de-select an item you will click the delete icon (trash can) to the right of the column name.</a:t>
            </a:r>
          </a:p>
        </p:txBody>
      </p:sp>
      <p:sp>
        <p:nvSpPr>
          <p:cNvPr id="3" name="Content Placeholder 2">
            <a:extLst>
              <a:ext uri="{FF2B5EF4-FFF2-40B4-BE49-F238E27FC236}">
                <a16:creationId xmlns:a16="http://schemas.microsoft.com/office/drawing/2014/main" id="{75BF957C-D9D6-1066-BC23-F2C57E414984}"/>
              </a:ext>
            </a:extLst>
          </p:cNvPr>
          <p:cNvSpPr>
            <a:spLocks noGrp="1"/>
          </p:cNvSpPr>
          <p:nvPr>
            <p:ph idx="1"/>
          </p:nvPr>
        </p:nvSpPr>
        <p:spPr>
          <a:xfrm>
            <a:off x="457200" y="1143000"/>
            <a:ext cx="7620000" cy="5257800"/>
          </a:xfrm>
        </p:spPr>
        <p:txBody>
          <a:bodyPr/>
          <a:lstStyle/>
          <a:p>
            <a:endParaRPr lang="en-US" dirty="0"/>
          </a:p>
        </p:txBody>
      </p:sp>
      <p:pic>
        <p:nvPicPr>
          <p:cNvPr id="5" name="Picture 4">
            <a:extLst>
              <a:ext uri="{FF2B5EF4-FFF2-40B4-BE49-F238E27FC236}">
                <a16:creationId xmlns:a16="http://schemas.microsoft.com/office/drawing/2014/main" id="{6A02F3FC-EC9F-4B66-3ADD-17872D6F9094}"/>
              </a:ext>
            </a:extLst>
          </p:cNvPr>
          <p:cNvPicPr>
            <a:picLocks noChangeAspect="1"/>
          </p:cNvPicPr>
          <p:nvPr/>
        </p:nvPicPr>
        <p:blipFill>
          <a:blip r:embed="rId2"/>
          <a:stretch>
            <a:fillRect/>
          </a:stretch>
        </p:blipFill>
        <p:spPr>
          <a:xfrm>
            <a:off x="484908" y="1143000"/>
            <a:ext cx="7398727" cy="5181600"/>
          </a:xfrm>
          <a:prstGeom prst="rect">
            <a:avLst/>
          </a:prstGeom>
        </p:spPr>
      </p:pic>
    </p:spTree>
    <p:extLst>
      <p:ext uri="{BB962C8B-B14F-4D97-AF65-F5344CB8AC3E}">
        <p14:creationId xmlns:p14="http://schemas.microsoft.com/office/powerpoint/2010/main" val="378577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To prevent the duplication of rows check the box next to “Distinct”.</a:t>
            </a:r>
          </a:p>
        </p:txBody>
      </p:sp>
      <p:sp>
        <p:nvSpPr>
          <p:cNvPr id="3" name="Content Placeholder 2">
            <a:extLst>
              <a:ext uri="{FF2B5EF4-FFF2-40B4-BE49-F238E27FC236}">
                <a16:creationId xmlns:a16="http://schemas.microsoft.com/office/drawing/2014/main" id="{D20CF36B-B386-9FF4-9142-80C8DE293504}"/>
              </a:ext>
            </a:extLst>
          </p:cNvPr>
          <p:cNvSpPr>
            <a:spLocks noGrp="1"/>
          </p:cNvSpPr>
          <p:nvPr>
            <p:ph idx="1"/>
          </p:nvPr>
        </p:nvSpPr>
        <p:spPr>
          <a:xfrm>
            <a:off x="457200" y="1203510"/>
            <a:ext cx="7620000" cy="5197290"/>
          </a:xfrm>
        </p:spPr>
        <p:txBody>
          <a:bodyPr/>
          <a:lstStyle/>
          <a:p>
            <a:endParaRPr lang="en-US" dirty="0"/>
          </a:p>
        </p:txBody>
      </p:sp>
      <p:pic>
        <p:nvPicPr>
          <p:cNvPr id="5" name="Picture 4">
            <a:extLst>
              <a:ext uri="{FF2B5EF4-FFF2-40B4-BE49-F238E27FC236}">
                <a16:creationId xmlns:a16="http://schemas.microsoft.com/office/drawing/2014/main" id="{520BFD35-A7FF-FB18-8473-8E945076CE40}"/>
              </a:ext>
            </a:extLst>
          </p:cNvPr>
          <p:cNvPicPr>
            <a:picLocks noChangeAspect="1"/>
          </p:cNvPicPr>
          <p:nvPr/>
        </p:nvPicPr>
        <p:blipFill>
          <a:blip r:embed="rId2"/>
          <a:stretch>
            <a:fillRect/>
          </a:stretch>
        </p:blipFill>
        <p:spPr>
          <a:xfrm>
            <a:off x="761412" y="1203510"/>
            <a:ext cx="6782388" cy="5197290"/>
          </a:xfrm>
          <a:prstGeom prst="rect">
            <a:avLst/>
          </a:prstGeom>
        </p:spPr>
      </p:pic>
    </p:spTree>
    <p:extLst>
      <p:ext uri="{BB962C8B-B14F-4D97-AF65-F5344CB8AC3E}">
        <p14:creationId xmlns:p14="http://schemas.microsoft.com/office/powerpoint/2010/main" val="378976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Please click on the icon for “Filters”.  </a:t>
            </a:r>
            <a:br>
              <a:rPr lang="en-US" sz="1800" dirty="0"/>
            </a:br>
            <a:r>
              <a:rPr lang="en-US" sz="1800" dirty="0"/>
              <a:t>We will now create a filter to only see certain establishment types.</a:t>
            </a:r>
          </a:p>
        </p:txBody>
      </p:sp>
      <p:sp>
        <p:nvSpPr>
          <p:cNvPr id="3" name="Content Placeholder 2">
            <a:extLst>
              <a:ext uri="{FF2B5EF4-FFF2-40B4-BE49-F238E27FC236}">
                <a16:creationId xmlns:a16="http://schemas.microsoft.com/office/drawing/2014/main" id="{098AFA6E-34E6-BEC8-D3F3-74DA183FC1F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A04FCD9-848D-9FFA-EBB2-14D0D0D8DBAC}"/>
              </a:ext>
            </a:extLst>
          </p:cNvPr>
          <p:cNvPicPr>
            <a:picLocks noChangeAspect="1"/>
          </p:cNvPicPr>
          <p:nvPr/>
        </p:nvPicPr>
        <p:blipFill>
          <a:blip r:embed="rId2"/>
          <a:stretch>
            <a:fillRect/>
          </a:stretch>
        </p:blipFill>
        <p:spPr>
          <a:xfrm>
            <a:off x="436418" y="2022595"/>
            <a:ext cx="7620000" cy="2397005"/>
          </a:xfrm>
          <a:prstGeom prst="rect">
            <a:avLst/>
          </a:prstGeom>
        </p:spPr>
      </p:pic>
    </p:spTree>
    <p:extLst>
      <p:ext uri="{BB962C8B-B14F-4D97-AF65-F5344CB8AC3E}">
        <p14:creationId xmlns:p14="http://schemas.microsoft.com/office/powerpoint/2010/main" val="354919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will need to select the items you want to build the filter on.  To do this you will click on the column name and drag it over to the Filters pane.  Click on “Establishment Type Desc” and drag it over to the Filters pane.</a:t>
            </a:r>
          </a:p>
        </p:txBody>
      </p:sp>
      <p:sp>
        <p:nvSpPr>
          <p:cNvPr id="3" name="Content Placeholder 2">
            <a:extLst>
              <a:ext uri="{FF2B5EF4-FFF2-40B4-BE49-F238E27FC236}">
                <a16:creationId xmlns:a16="http://schemas.microsoft.com/office/drawing/2014/main" id="{92C34C74-B6A9-053B-13A1-6C9F4E57A0B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319CFC8-670C-10EC-AAA2-CA2B573AC4E7}"/>
              </a:ext>
            </a:extLst>
          </p:cNvPr>
          <p:cNvPicPr>
            <a:picLocks noChangeAspect="1"/>
          </p:cNvPicPr>
          <p:nvPr/>
        </p:nvPicPr>
        <p:blipFill>
          <a:blip r:embed="rId2"/>
          <a:stretch>
            <a:fillRect/>
          </a:stretch>
        </p:blipFill>
        <p:spPr>
          <a:xfrm>
            <a:off x="914400" y="1600200"/>
            <a:ext cx="6019800" cy="4659622"/>
          </a:xfrm>
          <a:prstGeom prst="rect">
            <a:avLst/>
          </a:prstGeom>
        </p:spPr>
      </p:pic>
    </p:spTree>
    <p:extLst>
      <p:ext uri="{BB962C8B-B14F-4D97-AF65-F5344CB8AC3E}">
        <p14:creationId xmlns:p14="http://schemas.microsoft.com/office/powerpoint/2010/main" val="410437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1800" dirty="0"/>
              <a:t>Click the checkbox next to the Filter Name to define your filter.</a:t>
            </a:r>
          </a:p>
        </p:txBody>
      </p:sp>
      <p:sp>
        <p:nvSpPr>
          <p:cNvPr id="3" name="Content Placeholder 2">
            <a:extLst>
              <a:ext uri="{FF2B5EF4-FFF2-40B4-BE49-F238E27FC236}">
                <a16:creationId xmlns:a16="http://schemas.microsoft.com/office/drawing/2014/main" id="{CB2CAE3E-EDAB-B2A8-F792-8C5412EE5DBD}"/>
              </a:ext>
            </a:extLst>
          </p:cNvPr>
          <p:cNvSpPr>
            <a:spLocks noGrp="1"/>
          </p:cNvSpPr>
          <p:nvPr>
            <p:ph idx="1"/>
          </p:nvPr>
        </p:nvSpPr>
        <p:spPr>
          <a:xfrm>
            <a:off x="457200" y="914400"/>
            <a:ext cx="7620000" cy="5486400"/>
          </a:xfrm>
        </p:spPr>
        <p:txBody>
          <a:bodyPr/>
          <a:lstStyle/>
          <a:p>
            <a:endParaRPr lang="en-US" dirty="0"/>
          </a:p>
        </p:txBody>
      </p:sp>
      <p:pic>
        <p:nvPicPr>
          <p:cNvPr id="5" name="Picture 4">
            <a:extLst>
              <a:ext uri="{FF2B5EF4-FFF2-40B4-BE49-F238E27FC236}">
                <a16:creationId xmlns:a16="http://schemas.microsoft.com/office/drawing/2014/main" id="{E5B3A2E9-81D8-4D1B-6EEE-E709B9001DFE}"/>
              </a:ext>
            </a:extLst>
          </p:cNvPr>
          <p:cNvPicPr>
            <a:picLocks noChangeAspect="1"/>
          </p:cNvPicPr>
          <p:nvPr/>
        </p:nvPicPr>
        <p:blipFill>
          <a:blip r:embed="rId2"/>
          <a:stretch>
            <a:fillRect/>
          </a:stretch>
        </p:blipFill>
        <p:spPr>
          <a:xfrm>
            <a:off x="457200" y="1146068"/>
            <a:ext cx="7620000" cy="4170446"/>
          </a:xfrm>
          <a:prstGeom prst="rect">
            <a:avLst/>
          </a:prstGeom>
        </p:spPr>
      </p:pic>
    </p:spTree>
    <p:extLst>
      <p:ext uri="{BB962C8B-B14F-4D97-AF65-F5344CB8AC3E}">
        <p14:creationId xmlns:p14="http://schemas.microsoft.com/office/powerpoint/2010/main" val="339954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Now you will see the filter options below.  The “Details” tab will allow you to define what type of data it is and how it will be entered or selected when running this report.  In this case we will make it required (checkbox next to the word Required) and then under the List of Values tab, identify it as a Drop-Down list.  We will also allow multiple types to be selected.</a:t>
            </a:r>
          </a:p>
        </p:txBody>
      </p:sp>
      <p:pic>
        <p:nvPicPr>
          <p:cNvPr id="7" name="Content Placeholder 6">
            <a:extLst>
              <a:ext uri="{FF2B5EF4-FFF2-40B4-BE49-F238E27FC236}">
                <a16:creationId xmlns:a16="http://schemas.microsoft.com/office/drawing/2014/main" id="{DD4571CA-777D-C1B8-5CFF-526890353D58}"/>
              </a:ext>
            </a:extLst>
          </p:cNvPr>
          <p:cNvPicPr>
            <a:picLocks noGrp="1" noChangeAspect="1"/>
          </p:cNvPicPr>
          <p:nvPr>
            <p:ph idx="1"/>
          </p:nvPr>
        </p:nvPicPr>
        <p:blipFill>
          <a:blip r:embed="rId2"/>
          <a:stretch>
            <a:fillRect/>
          </a:stretch>
        </p:blipFill>
        <p:spPr>
          <a:xfrm>
            <a:off x="457200" y="3563534"/>
            <a:ext cx="4648200" cy="2423173"/>
          </a:xfrm>
        </p:spPr>
      </p:pic>
      <p:pic>
        <p:nvPicPr>
          <p:cNvPr id="5" name="Picture 4">
            <a:extLst>
              <a:ext uri="{FF2B5EF4-FFF2-40B4-BE49-F238E27FC236}">
                <a16:creationId xmlns:a16="http://schemas.microsoft.com/office/drawing/2014/main" id="{42379B6C-34E4-15D4-7AEE-7DD06E0E2405}"/>
              </a:ext>
            </a:extLst>
          </p:cNvPr>
          <p:cNvPicPr>
            <a:picLocks noChangeAspect="1"/>
          </p:cNvPicPr>
          <p:nvPr/>
        </p:nvPicPr>
        <p:blipFill>
          <a:blip r:embed="rId3"/>
          <a:stretch>
            <a:fillRect/>
          </a:stretch>
        </p:blipFill>
        <p:spPr>
          <a:xfrm>
            <a:off x="457201" y="1627909"/>
            <a:ext cx="6553200" cy="2201533"/>
          </a:xfrm>
          <a:prstGeom prst="rect">
            <a:avLst/>
          </a:prstGeom>
        </p:spPr>
      </p:pic>
    </p:spTree>
    <p:extLst>
      <p:ext uri="{BB962C8B-B14F-4D97-AF65-F5344CB8AC3E}">
        <p14:creationId xmlns:p14="http://schemas.microsoft.com/office/powerpoint/2010/main" val="241944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Please save your work by clicking the “Save” icon in the top right hand corner.</a:t>
            </a:r>
          </a:p>
        </p:txBody>
      </p:sp>
      <p:sp>
        <p:nvSpPr>
          <p:cNvPr id="3" name="Content Placeholder 2">
            <a:extLst>
              <a:ext uri="{FF2B5EF4-FFF2-40B4-BE49-F238E27FC236}">
                <a16:creationId xmlns:a16="http://schemas.microsoft.com/office/drawing/2014/main" id="{C859E49F-E91A-8152-35AC-7E1955D6D3E9}"/>
              </a:ext>
            </a:extLst>
          </p:cNvPr>
          <p:cNvSpPr>
            <a:spLocks noGrp="1"/>
          </p:cNvSpPr>
          <p:nvPr>
            <p:ph idx="1"/>
          </p:nvPr>
        </p:nvSpPr>
        <p:spPr>
          <a:xfrm>
            <a:off x="457200" y="1219200"/>
            <a:ext cx="7620000" cy="5181600"/>
          </a:xfrm>
        </p:spPr>
        <p:txBody>
          <a:bodyPr/>
          <a:lstStyle/>
          <a:p>
            <a:endParaRPr lang="en-US" dirty="0"/>
          </a:p>
        </p:txBody>
      </p:sp>
      <p:pic>
        <p:nvPicPr>
          <p:cNvPr id="5" name="Picture 4">
            <a:extLst>
              <a:ext uri="{FF2B5EF4-FFF2-40B4-BE49-F238E27FC236}">
                <a16:creationId xmlns:a16="http://schemas.microsoft.com/office/drawing/2014/main" id="{63FE2328-CEE4-E596-1B2D-C9EFAFBEBDFF}"/>
              </a:ext>
            </a:extLst>
          </p:cNvPr>
          <p:cNvPicPr>
            <a:picLocks noChangeAspect="1"/>
          </p:cNvPicPr>
          <p:nvPr/>
        </p:nvPicPr>
        <p:blipFill>
          <a:blip r:embed="rId2"/>
          <a:stretch>
            <a:fillRect/>
          </a:stretch>
        </p:blipFill>
        <p:spPr>
          <a:xfrm>
            <a:off x="457200" y="1325055"/>
            <a:ext cx="7620000" cy="2965450"/>
          </a:xfrm>
          <a:prstGeom prst="rect">
            <a:avLst/>
          </a:prstGeom>
        </p:spPr>
      </p:pic>
    </p:spTree>
    <p:extLst>
      <p:ext uri="{BB962C8B-B14F-4D97-AF65-F5344CB8AC3E}">
        <p14:creationId xmlns:p14="http://schemas.microsoft.com/office/powerpoint/2010/main" val="3118796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When you first click the Save icon you will be prompted to enter a Report Name.  Please enter “IHS Training Report </a:t>
            </a:r>
            <a:r>
              <a:rPr lang="en-US" sz="1800" dirty="0" err="1"/>
              <a:t>xxxxxxx</a:t>
            </a:r>
            <a:r>
              <a:rPr lang="en-US" sz="1800" dirty="0"/>
              <a:t>” where </a:t>
            </a:r>
            <a:r>
              <a:rPr lang="en-US" sz="1800" dirty="0" err="1"/>
              <a:t>xxxxxxx</a:t>
            </a:r>
            <a:r>
              <a:rPr lang="en-US" sz="1800" dirty="0"/>
              <a:t> is your name. Ex: “IHS Training Report John”</a:t>
            </a:r>
            <a:br>
              <a:rPr lang="en-US" sz="1800" dirty="0"/>
            </a:br>
            <a:r>
              <a:rPr lang="en-US" sz="1800" dirty="0"/>
              <a:t>Click “Save”.</a:t>
            </a:r>
          </a:p>
        </p:txBody>
      </p:sp>
      <p:sp>
        <p:nvSpPr>
          <p:cNvPr id="3" name="Content Placeholder 2">
            <a:extLst>
              <a:ext uri="{FF2B5EF4-FFF2-40B4-BE49-F238E27FC236}">
                <a16:creationId xmlns:a16="http://schemas.microsoft.com/office/drawing/2014/main" id="{EA4C6608-D21A-8BFB-328E-6F69663DA475}"/>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17077EE8-7A33-0EFD-5D4E-2DE226AF357F}"/>
              </a:ext>
            </a:extLst>
          </p:cNvPr>
          <p:cNvPicPr>
            <a:picLocks noChangeAspect="1"/>
          </p:cNvPicPr>
          <p:nvPr/>
        </p:nvPicPr>
        <p:blipFill>
          <a:blip r:embed="rId2"/>
          <a:stretch>
            <a:fillRect/>
          </a:stretch>
        </p:blipFill>
        <p:spPr>
          <a:xfrm>
            <a:off x="457200" y="1711733"/>
            <a:ext cx="7620000" cy="3844870"/>
          </a:xfrm>
          <a:prstGeom prst="rect">
            <a:avLst/>
          </a:prstGeom>
        </p:spPr>
      </p:pic>
    </p:spTree>
    <p:extLst>
      <p:ext uri="{BB962C8B-B14F-4D97-AF65-F5344CB8AC3E}">
        <p14:creationId xmlns:p14="http://schemas.microsoft.com/office/powerpoint/2010/main" val="1230491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After clicking “Save” you will receive a message letting you know it was saved successfully.</a:t>
            </a:r>
          </a:p>
        </p:txBody>
      </p:sp>
      <p:sp>
        <p:nvSpPr>
          <p:cNvPr id="3" name="Content Placeholder 2">
            <a:extLst>
              <a:ext uri="{FF2B5EF4-FFF2-40B4-BE49-F238E27FC236}">
                <a16:creationId xmlns:a16="http://schemas.microsoft.com/office/drawing/2014/main" id="{3C462773-FCD3-8FFB-9306-D69EDFD247A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6218FD5-A99B-FBBC-06D4-355E2D8B0996}"/>
              </a:ext>
            </a:extLst>
          </p:cNvPr>
          <p:cNvPicPr>
            <a:picLocks noChangeAspect="1"/>
          </p:cNvPicPr>
          <p:nvPr/>
        </p:nvPicPr>
        <p:blipFill>
          <a:blip r:embed="rId2"/>
          <a:stretch>
            <a:fillRect/>
          </a:stretch>
        </p:blipFill>
        <p:spPr>
          <a:xfrm>
            <a:off x="381000" y="1607126"/>
            <a:ext cx="7649966" cy="3955473"/>
          </a:xfrm>
          <a:prstGeom prst="rect">
            <a:avLst/>
          </a:prstGeom>
        </p:spPr>
      </p:pic>
    </p:spTree>
    <p:extLst>
      <p:ext uri="{BB962C8B-B14F-4D97-AF65-F5344CB8AC3E}">
        <p14:creationId xmlns:p14="http://schemas.microsoft.com/office/powerpoint/2010/main" val="3088902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1800" dirty="0"/>
              <a:t>Click the “Run” button.</a:t>
            </a:r>
          </a:p>
        </p:txBody>
      </p:sp>
      <p:pic>
        <p:nvPicPr>
          <p:cNvPr id="9" name="Content Placeholder 8">
            <a:extLst>
              <a:ext uri="{FF2B5EF4-FFF2-40B4-BE49-F238E27FC236}">
                <a16:creationId xmlns:a16="http://schemas.microsoft.com/office/drawing/2014/main" id="{C83D9303-2E7D-CFA5-6014-36D2CDD55895}"/>
              </a:ext>
            </a:extLst>
          </p:cNvPr>
          <p:cNvPicPr>
            <a:picLocks noGrp="1" noChangeAspect="1"/>
          </p:cNvPicPr>
          <p:nvPr>
            <p:ph idx="1"/>
          </p:nvPr>
        </p:nvPicPr>
        <p:blipFill>
          <a:blip r:embed="rId2"/>
          <a:stretch>
            <a:fillRect/>
          </a:stretch>
        </p:blipFill>
        <p:spPr>
          <a:xfrm>
            <a:off x="491836" y="990600"/>
            <a:ext cx="7620000" cy="3707026"/>
          </a:xfrm>
        </p:spPr>
      </p:pic>
    </p:spTree>
    <p:extLst>
      <p:ext uri="{BB962C8B-B14F-4D97-AF65-F5344CB8AC3E}">
        <p14:creationId xmlns:p14="http://schemas.microsoft.com/office/powerpoint/2010/main" val="131018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are going to do….</a:t>
            </a:r>
          </a:p>
        </p:txBody>
      </p:sp>
      <p:sp>
        <p:nvSpPr>
          <p:cNvPr id="3" name="Content Placeholder 2"/>
          <p:cNvSpPr>
            <a:spLocks noGrp="1"/>
          </p:cNvSpPr>
          <p:nvPr>
            <p:ph idx="1"/>
          </p:nvPr>
        </p:nvSpPr>
        <p:spPr/>
        <p:txBody>
          <a:bodyPr/>
          <a:lstStyle/>
          <a:p>
            <a:r>
              <a:rPr lang="en-US" sz="3200" dirty="0" err="1"/>
              <a:t>SplashBI</a:t>
            </a:r>
            <a:r>
              <a:rPr lang="en-US" sz="3200" dirty="0"/>
              <a:t> – What is it?  Why use it?</a:t>
            </a:r>
          </a:p>
          <a:p>
            <a:r>
              <a:rPr lang="en-US" sz="3200" dirty="0"/>
              <a:t>Go over concepts &amp; key terminology of the </a:t>
            </a:r>
            <a:r>
              <a:rPr lang="en-US" sz="3200" dirty="0" err="1"/>
              <a:t>SplashBI</a:t>
            </a:r>
            <a:r>
              <a:rPr lang="en-US" sz="3200" dirty="0"/>
              <a:t> product.</a:t>
            </a:r>
          </a:p>
          <a:p>
            <a:r>
              <a:rPr lang="en-US" sz="3200" dirty="0"/>
              <a:t>Build and edit several reports utilizing some different features of </a:t>
            </a:r>
            <a:r>
              <a:rPr lang="en-US" sz="3200" dirty="0" err="1"/>
              <a:t>SplashBI</a:t>
            </a:r>
            <a:r>
              <a:rPr lang="en-US" sz="3200" dirty="0"/>
              <a:t>.</a:t>
            </a:r>
          </a:p>
          <a:p>
            <a:r>
              <a:rPr lang="en-US" sz="3200" dirty="0"/>
              <a:t>Go over additional features of </a:t>
            </a:r>
            <a:r>
              <a:rPr lang="en-US" sz="3200" dirty="0" err="1"/>
              <a:t>SplashBI</a:t>
            </a:r>
            <a:r>
              <a:rPr lang="en-US" dirty="0"/>
              <a:t>.</a:t>
            </a:r>
          </a:p>
        </p:txBody>
      </p:sp>
    </p:spTree>
    <p:extLst>
      <p:ext uri="{BB962C8B-B14F-4D97-AF65-F5344CB8AC3E}">
        <p14:creationId xmlns:p14="http://schemas.microsoft.com/office/powerpoint/2010/main" val="230840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1800" dirty="0"/>
              <a:t>We are now ready to view the report.  Notice the drop-down for Est Type.</a:t>
            </a:r>
          </a:p>
        </p:txBody>
      </p:sp>
      <p:sp>
        <p:nvSpPr>
          <p:cNvPr id="3" name="Content Placeholder 2">
            <a:extLst>
              <a:ext uri="{FF2B5EF4-FFF2-40B4-BE49-F238E27FC236}">
                <a16:creationId xmlns:a16="http://schemas.microsoft.com/office/drawing/2014/main" id="{67D020BA-50C7-21A5-74E9-5DA977B29630}"/>
              </a:ext>
            </a:extLst>
          </p:cNvPr>
          <p:cNvSpPr>
            <a:spLocks noGrp="1"/>
          </p:cNvSpPr>
          <p:nvPr>
            <p:ph idx="1"/>
          </p:nvPr>
        </p:nvSpPr>
        <p:spPr>
          <a:xfrm>
            <a:off x="457200" y="1219200"/>
            <a:ext cx="7620000" cy="4800600"/>
          </a:xfrm>
        </p:spPr>
        <p:txBody>
          <a:bodyPr/>
          <a:lstStyle/>
          <a:p>
            <a:endParaRPr lang="en-US" dirty="0"/>
          </a:p>
        </p:txBody>
      </p:sp>
      <p:pic>
        <p:nvPicPr>
          <p:cNvPr id="5" name="Picture 4">
            <a:extLst>
              <a:ext uri="{FF2B5EF4-FFF2-40B4-BE49-F238E27FC236}">
                <a16:creationId xmlns:a16="http://schemas.microsoft.com/office/drawing/2014/main" id="{6792D0D1-5FC2-8FFE-3CAC-4EADF268101C}"/>
              </a:ext>
            </a:extLst>
          </p:cNvPr>
          <p:cNvPicPr>
            <a:picLocks noChangeAspect="1"/>
          </p:cNvPicPr>
          <p:nvPr/>
        </p:nvPicPr>
        <p:blipFill>
          <a:blip r:embed="rId2"/>
          <a:stretch>
            <a:fillRect/>
          </a:stretch>
        </p:blipFill>
        <p:spPr>
          <a:xfrm>
            <a:off x="457199" y="1219200"/>
            <a:ext cx="7565083" cy="3048000"/>
          </a:xfrm>
          <a:prstGeom prst="rect">
            <a:avLst/>
          </a:prstGeom>
        </p:spPr>
      </p:pic>
    </p:spTree>
    <p:extLst>
      <p:ext uri="{BB962C8B-B14F-4D97-AF65-F5344CB8AC3E}">
        <p14:creationId xmlns:p14="http://schemas.microsoft.com/office/powerpoint/2010/main" val="63220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When creating filters, the application will auto-create parameters to choose what you want to see displayed in the report.  Since we have a filter created to require at least one establishment type, you will need to select one (or more.) Choose Establishment Type “Café/Restaurant” and click “View Now”.</a:t>
            </a:r>
          </a:p>
        </p:txBody>
      </p:sp>
      <p:sp>
        <p:nvSpPr>
          <p:cNvPr id="3" name="Content Placeholder 2">
            <a:extLst>
              <a:ext uri="{FF2B5EF4-FFF2-40B4-BE49-F238E27FC236}">
                <a16:creationId xmlns:a16="http://schemas.microsoft.com/office/drawing/2014/main" id="{1B92905B-3F6B-DE4D-CC76-00B09C1ED25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24F7AE5-C51F-FBA3-4646-0CC85F07D87C}"/>
              </a:ext>
            </a:extLst>
          </p:cNvPr>
          <p:cNvPicPr>
            <a:picLocks noChangeAspect="1"/>
          </p:cNvPicPr>
          <p:nvPr/>
        </p:nvPicPr>
        <p:blipFill>
          <a:blip r:embed="rId2"/>
          <a:stretch>
            <a:fillRect/>
          </a:stretch>
        </p:blipFill>
        <p:spPr>
          <a:xfrm>
            <a:off x="457200" y="1718562"/>
            <a:ext cx="7620000" cy="2959048"/>
          </a:xfrm>
          <a:prstGeom prst="rect">
            <a:avLst/>
          </a:prstGeom>
        </p:spPr>
      </p:pic>
    </p:spTree>
    <p:extLst>
      <p:ext uri="{BB962C8B-B14F-4D97-AF65-F5344CB8AC3E}">
        <p14:creationId xmlns:p14="http://schemas.microsoft.com/office/powerpoint/2010/main" val="1073040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will now see a list of all Café/Restaurant establishments. Notice at the top that you can navigate between pages, see the total number of pages and see the number of items returned in the report.</a:t>
            </a:r>
          </a:p>
        </p:txBody>
      </p:sp>
      <p:sp>
        <p:nvSpPr>
          <p:cNvPr id="3" name="Content Placeholder 2">
            <a:extLst>
              <a:ext uri="{FF2B5EF4-FFF2-40B4-BE49-F238E27FC236}">
                <a16:creationId xmlns:a16="http://schemas.microsoft.com/office/drawing/2014/main" id="{1E0FF430-085B-F48A-853D-84127F88D8F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7EB3275-F203-A104-7A45-267DCBE7DA63}"/>
              </a:ext>
            </a:extLst>
          </p:cNvPr>
          <p:cNvPicPr>
            <a:picLocks noChangeAspect="1"/>
          </p:cNvPicPr>
          <p:nvPr/>
        </p:nvPicPr>
        <p:blipFill>
          <a:blip r:embed="rId2"/>
          <a:stretch>
            <a:fillRect/>
          </a:stretch>
        </p:blipFill>
        <p:spPr>
          <a:xfrm>
            <a:off x="457200" y="1756611"/>
            <a:ext cx="7620000" cy="2041722"/>
          </a:xfrm>
          <a:prstGeom prst="rect">
            <a:avLst/>
          </a:prstGeom>
        </p:spPr>
      </p:pic>
    </p:spTree>
    <p:extLst>
      <p:ext uri="{BB962C8B-B14F-4D97-AF65-F5344CB8AC3E}">
        <p14:creationId xmlns:p14="http://schemas.microsoft.com/office/powerpoint/2010/main" val="738086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sz="1800" dirty="0"/>
              <a:t>Let’s go in and edit the report.  Click the ellipse (3 vertical dots) with More underneath it and select Edit.</a:t>
            </a:r>
          </a:p>
        </p:txBody>
      </p:sp>
      <p:pic>
        <p:nvPicPr>
          <p:cNvPr id="5" name="Content Placeholder 4">
            <a:extLst>
              <a:ext uri="{FF2B5EF4-FFF2-40B4-BE49-F238E27FC236}">
                <a16:creationId xmlns:a16="http://schemas.microsoft.com/office/drawing/2014/main" id="{C43BF971-68D2-E972-860E-C354C58BB911}"/>
              </a:ext>
            </a:extLst>
          </p:cNvPr>
          <p:cNvPicPr>
            <a:picLocks noGrp="1" noChangeAspect="1"/>
          </p:cNvPicPr>
          <p:nvPr>
            <p:ph idx="1"/>
          </p:nvPr>
        </p:nvPicPr>
        <p:blipFill>
          <a:blip r:embed="rId2"/>
          <a:stretch>
            <a:fillRect/>
          </a:stretch>
        </p:blipFill>
        <p:spPr>
          <a:xfrm>
            <a:off x="457200" y="1143000"/>
            <a:ext cx="7620000" cy="3125690"/>
          </a:xfrm>
        </p:spPr>
      </p:pic>
    </p:spTree>
    <p:extLst>
      <p:ext uri="{BB962C8B-B14F-4D97-AF65-F5344CB8AC3E}">
        <p14:creationId xmlns:p14="http://schemas.microsoft.com/office/powerpoint/2010/main" val="1808970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sz="1800" dirty="0"/>
              <a:t>Click on the “Filter Criteria” icon on the right.</a:t>
            </a:r>
          </a:p>
        </p:txBody>
      </p:sp>
      <p:pic>
        <p:nvPicPr>
          <p:cNvPr id="9" name="Content Placeholder 8">
            <a:extLst>
              <a:ext uri="{FF2B5EF4-FFF2-40B4-BE49-F238E27FC236}">
                <a16:creationId xmlns:a16="http://schemas.microsoft.com/office/drawing/2014/main" id="{865C3111-FD25-9509-10EA-1675E51542FF}"/>
              </a:ext>
            </a:extLst>
          </p:cNvPr>
          <p:cNvPicPr>
            <a:picLocks noGrp="1" noChangeAspect="1"/>
          </p:cNvPicPr>
          <p:nvPr>
            <p:ph idx="1"/>
          </p:nvPr>
        </p:nvPicPr>
        <p:blipFill>
          <a:blip r:embed="rId2"/>
          <a:stretch>
            <a:fillRect/>
          </a:stretch>
        </p:blipFill>
        <p:spPr>
          <a:xfrm>
            <a:off x="443345" y="1143000"/>
            <a:ext cx="7620000" cy="3352800"/>
          </a:xfrm>
        </p:spPr>
      </p:pic>
    </p:spTree>
    <p:extLst>
      <p:ext uri="{BB962C8B-B14F-4D97-AF65-F5344CB8AC3E}">
        <p14:creationId xmlns:p14="http://schemas.microsoft.com/office/powerpoint/2010/main" val="1054289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1800" dirty="0"/>
              <a:t>Uncheck the “Enable” option for the Est Type parameter to avoid confusion when running this report.</a:t>
            </a:r>
          </a:p>
        </p:txBody>
      </p:sp>
      <p:pic>
        <p:nvPicPr>
          <p:cNvPr id="5" name="Content Placeholder 4">
            <a:extLst>
              <a:ext uri="{FF2B5EF4-FFF2-40B4-BE49-F238E27FC236}">
                <a16:creationId xmlns:a16="http://schemas.microsoft.com/office/drawing/2014/main" id="{65528924-D654-BFF7-277F-9D2625FD94BF}"/>
              </a:ext>
            </a:extLst>
          </p:cNvPr>
          <p:cNvPicPr>
            <a:picLocks noGrp="1" noChangeAspect="1"/>
          </p:cNvPicPr>
          <p:nvPr>
            <p:ph idx="1"/>
          </p:nvPr>
        </p:nvPicPr>
        <p:blipFill>
          <a:blip r:embed="rId2"/>
          <a:stretch>
            <a:fillRect/>
          </a:stretch>
        </p:blipFill>
        <p:spPr>
          <a:xfrm>
            <a:off x="457200" y="1491920"/>
            <a:ext cx="7620000" cy="3384880"/>
          </a:xfrm>
        </p:spPr>
      </p:pic>
    </p:spTree>
    <p:extLst>
      <p:ext uri="{BB962C8B-B14F-4D97-AF65-F5344CB8AC3E}">
        <p14:creationId xmlns:p14="http://schemas.microsoft.com/office/powerpoint/2010/main" val="4183249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the “Save and Run” button.</a:t>
            </a:r>
          </a:p>
        </p:txBody>
      </p:sp>
      <p:sp>
        <p:nvSpPr>
          <p:cNvPr id="3" name="Content Placeholder 2">
            <a:extLst>
              <a:ext uri="{FF2B5EF4-FFF2-40B4-BE49-F238E27FC236}">
                <a16:creationId xmlns:a16="http://schemas.microsoft.com/office/drawing/2014/main" id="{17E7D6D8-A03F-4009-7B45-533ED8DAAEA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CE5099A-1ED4-2A97-285B-FF57972F5906}"/>
              </a:ext>
            </a:extLst>
          </p:cNvPr>
          <p:cNvPicPr>
            <a:picLocks noChangeAspect="1"/>
          </p:cNvPicPr>
          <p:nvPr/>
        </p:nvPicPr>
        <p:blipFill>
          <a:blip r:embed="rId2"/>
          <a:stretch>
            <a:fillRect/>
          </a:stretch>
        </p:blipFill>
        <p:spPr>
          <a:xfrm>
            <a:off x="436418" y="1600200"/>
            <a:ext cx="7620000" cy="4007069"/>
          </a:xfrm>
          <a:prstGeom prst="rect">
            <a:avLst/>
          </a:prstGeom>
        </p:spPr>
      </p:pic>
    </p:spTree>
    <p:extLst>
      <p:ext uri="{BB962C8B-B14F-4D97-AF65-F5344CB8AC3E}">
        <p14:creationId xmlns:p14="http://schemas.microsoft.com/office/powerpoint/2010/main" val="341262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1800" dirty="0"/>
              <a:t>The parameter for Establishment Type is now gone.  Click “View Now”.</a:t>
            </a:r>
          </a:p>
        </p:txBody>
      </p:sp>
      <p:sp>
        <p:nvSpPr>
          <p:cNvPr id="3" name="Content Placeholder 2">
            <a:extLst>
              <a:ext uri="{FF2B5EF4-FFF2-40B4-BE49-F238E27FC236}">
                <a16:creationId xmlns:a16="http://schemas.microsoft.com/office/drawing/2014/main" id="{7348CE73-A010-D826-2DD2-6872638D32F2}"/>
              </a:ext>
            </a:extLst>
          </p:cNvPr>
          <p:cNvSpPr>
            <a:spLocks noGrp="1"/>
          </p:cNvSpPr>
          <p:nvPr>
            <p:ph idx="1"/>
          </p:nvPr>
        </p:nvSpPr>
        <p:spPr>
          <a:xfrm>
            <a:off x="457200" y="990600"/>
            <a:ext cx="7620000" cy="5410200"/>
          </a:xfrm>
        </p:spPr>
        <p:txBody>
          <a:bodyPr/>
          <a:lstStyle/>
          <a:p>
            <a:endParaRPr lang="en-US" dirty="0"/>
          </a:p>
        </p:txBody>
      </p:sp>
      <p:pic>
        <p:nvPicPr>
          <p:cNvPr id="5" name="Picture 4">
            <a:extLst>
              <a:ext uri="{FF2B5EF4-FFF2-40B4-BE49-F238E27FC236}">
                <a16:creationId xmlns:a16="http://schemas.microsoft.com/office/drawing/2014/main" id="{7BAE8EFF-5D41-9B22-9231-20F69EFEA15B}"/>
              </a:ext>
            </a:extLst>
          </p:cNvPr>
          <p:cNvPicPr>
            <a:picLocks noChangeAspect="1"/>
          </p:cNvPicPr>
          <p:nvPr/>
        </p:nvPicPr>
        <p:blipFill>
          <a:blip r:embed="rId2"/>
          <a:stretch>
            <a:fillRect/>
          </a:stretch>
        </p:blipFill>
        <p:spPr>
          <a:xfrm>
            <a:off x="457200" y="1011382"/>
            <a:ext cx="7631874" cy="5008418"/>
          </a:xfrm>
          <a:prstGeom prst="rect">
            <a:avLst/>
          </a:prstGeom>
        </p:spPr>
      </p:pic>
    </p:spTree>
    <p:extLst>
      <p:ext uri="{BB962C8B-B14F-4D97-AF65-F5344CB8AC3E}">
        <p14:creationId xmlns:p14="http://schemas.microsoft.com/office/powerpoint/2010/main" val="3680587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Once the information is displayed click the “Edit Report” icon.</a:t>
            </a:r>
          </a:p>
        </p:txBody>
      </p:sp>
      <p:sp>
        <p:nvSpPr>
          <p:cNvPr id="3" name="Content Placeholder 2">
            <a:extLst>
              <a:ext uri="{FF2B5EF4-FFF2-40B4-BE49-F238E27FC236}">
                <a16:creationId xmlns:a16="http://schemas.microsoft.com/office/drawing/2014/main" id="{2F51AA6E-049D-DCD3-ECE9-83508B09A3A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2D525C9-1932-344B-299D-AB55D405877A}"/>
              </a:ext>
            </a:extLst>
          </p:cNvPr>
          <p:cNvPicPr>
            <a:picLocks noChangeAspect="1"/>
          </p:cNvPicPr>
          <p:nvPr/>
        </p:nvPicPr>
        <p:blipFill>
          <a:blip r:embed="rId2"/>
          <a:stretch>
            <a:fillRect/>
          </a:stretch>
        </p:blipFill>
        <p:spPr>
          <a:xfrm>
            <a:off x="471054" y="1600200"/>
            <a:ext cx="7575493" cy="3124200"/>
          </a:xfrm>
          <a:prstGeom prst="rect">
            <a:avLst/>
          </a:prstGeom>
        </p:spPr>
      </p:pic>
    </p:spTree>
    <p:extLst>
      <p:ext uri="{BB962C8B-B14F-4D97-AF65-F5344CB8AC3E}">
        <p14:creationId xmlns:p14="http://schemas.microsoft.com/office/powerpoint/2010/main" val="2958521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sz="1800" dirty="0"/>
              <a:t>Click the “Sorts” button on the right.</a:t>
            </a:r>
          </a:p>
        </p:txBody>
      </p:sp>
      <p:sp>
        <p:nvSpPr>
          <p:cNvPr id="3" name="Content Placeholder 2">
            <a:extLst>
              <a:ext uri="{FF2B5EF4-FFF2-40B4-BE49-F238E27FC236}">
                <a16:creationId xmlns:a16="http://schemas.microsoft.com/office/drawing/2014/main" id="{A377A1B3-75A9-C892-CDC3-D7951112F47F}"/>
              </a:ext>
            </a:extLst>
          </p:cNvPr>
          <p:cNvSpPr>
            <a:spLocks noGrp="1"/>
          </p:cNvSpPr>
          <p:nvPr>
            <p:ph idx="1"/>
          </p:nvPr>
        </p:nvSpPr>
        <p:spPr>
          <a:xfrm>
            <a:off x="457200" y="838200"/>
            <a:ext cx="7620000" cy="5562600"/>
          </a:xfrm>
        </p:spPr>
        <p:txBody>
          <a:bodyPr/>
          <a:lstStyle/>
          <a:p>
            <a:endParaRPr lang="en-US"/>
          </a:p>
        </p:txBody>
      </p:sp>
      <p:pic>
        <p:nvPicPr>
          <p:cNvPr id="5" name="Picture 4">
            <a:extLst>
              <a:ext uri="{FF2B5EF4-FFF2-40B4-BE49-F238E27FC236}">
                <a16:creationId xmlns:a16="http://schemas.microsoft.com/office/drawing/2014/main" id="{71A9A9A1-78D1-0E9E-F1D4-861E659B6B83}"/>
              </a:ext>
            </a:extLst>
          </p:cNvPr>
          <p:cNvPicPr>
            <a:picLocks noChangeAspect="1"/>
          </p:cNvPicPr>
          <p:nvPr/>
        </p:nvPicPr>
        <p:blipFill>
          <a:blip r:embed="rId3"/>
          <a:stretch>
            <a:fillRect/>
          </a:stretch>
        </p:blipFill>
        <p:spPr>
          <a:xfrm>
            <a:off x="457200" y="914400"/>
            <a:ext cx="7765473" cy="3124200"/>
          </a:xfrm>
          <a:prstGeom prst="rect">
            <a:avLst/>
          </a:prstGeom>
        </p:spPr>
      </p:pic>
    </p:spTree>
    <p:extLst>
      <p:ext uri="{BB962C8B-B14F-4D97-AF65-F5344CB8AC3E}">
        <p14:creationId xmlns:p14="http://schemas.microsoft.com/office/powerpoint/2010/main" val="78712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about </a:t>
            </a:r>
            <a:r>
              <a:rPr lang="en-US" dirty="0" err="1"/>
              <a:t>SplashBI</a:t>
            </a:r>
            <a:r>
              <a:rPr lang="en-US" dirty="0"/>
              <a:t>	</a:t>
            </a:r>
          </a:p>
        </p:txBody>
      </p:sp>
      <p:sp>
        <p:nvSpPr>
          <p:cNvPr id="3" name="Content Placeholder 2"/>
          <p:cNvSpPr>
            <a:spLocks noGrp="1"/>
          </p:cNvSpPr>
          <p:nvPr>
            <p:ph idx="1"/>
          </p:nvPr>
        </p:nvSpPr>
        <p:spPr/>
        <p:txBody>
          <a:bodyPr>
            <a:normAutofit/>
          </a:bodyPr>
          <a:lstStyle/>
          <a:p>
            <a:r>
              <a:rPr lang="en-US" sz="2400" dirty="0"/>
              <a:t>It is a “browser” based tool and can be used with all types of browsers (Internet Explorer, Edge, Firefox, Chrome, etc.)</a:t>
            </a:r>
          </a:p>
          <a:p>
            <a:r>
              <a:rPr lang="en-US" sz="2400" dirty="0"/>
              <a:t>To utilize all the tools of </a:t>
            </a:r>
            <a:r>
              <a:rPr lang="en-US" sz="2400" dirty="0" err="1"/>
              <a:t>SplashBI</a:t>
            </a:r>
            <a:r>
              <a:rPr lang="en-US" sz="2400" dirty="0"/>
              <a:t> please set your browser’s zoom level to 100% and limit anything that would hinder you from a full screen view.</a:t>
            </a:r>
          </a:p>
          <a:p>
            <a:r>
              <a:rPr lang="en-US" sz="2400" dirty="0"/>
              <a:t>Requires some familiarity with the CDP applications (Environmental, Patient Services, etc.)</a:t>
            </a:r>
          </a:p>
          <a:p>
            <a:r>
              <a:rPr lang="en-US" sz="2400" dirty="0"/>
              <a:t>There is no need for an in-depth knowledge of </a:t>
            </a:r>
            <a:r>
              <a:rPr lang="en-US" sz="2400" dirty="0" err="1"/>
              <a:t>SplashBI</a:t>
            </a:r>
            <a:r>
              <a:rPr lang="en-US" sz="2400" dirty="0"/>
              <a:t>.</a:t>
            </a:r>
          </a:p>
          <a:p>
            <a:r>
              <a:rPr lang="en-US" sz="2400" dirty="0"/>
              <a:t>Allows end-users to create, store, share and edit reports.</a:t>
            </a:r>
          </a:p>
        </p:txBody>
      </p:sp>
    </p:spTree>
    <p:extLst>
      <p:ext uri="{BB962C8B-B14F-4D97-AF65-F5344CB8AC3E}">
        <p14:creationId xmlns:p14="http://schemas.microsoft.com/office/powerpoint/2010/main" val="3869640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sz="1800" dirty="0"/>
              <a:t>Click on “Premise Name” on the left and drag it to the right under the Sorts column name.</a:t>
            </a:r>
          </a:p>
        </p:txBody>
      </p:sp>
      <p:pic>
        <p:nvPicPr>
          <p:cNvPr id="5" name="Content Placeholder 4">
            <a:extLst>
              <a:ext uri="{FF2B5EF4-FFF2-40B4-BE49-F238E27FC236}">
                <a16:creationId xmlns:a16="http://schemas.microsoft.com/office/drawing/2014/main" id="{E5B25B87-6660-01D4-1939-190074A9BED8}"/>
              </a:ext>
            </a:extLst>
          </p:cNvPr>
          <p:cNvPicPr>
            <a:picLocks noGrp="1" noChangeAspect="1"/>
          </p:cNvPicPr>
          <p:nvPr>
            <p:ph idx="1"/>
          </p:nvPr>
        </p:nvPicPr>
        <p:blipFill>
          <a:blip r:embed="rId2"/>
          <a:stretch>
            <a:fillRect/>
          </a:stretch>
        </p:blipFill>
        <p:spPr>
          <a:xfrm>
            <a:off x="422564" y="1371600"/>
            <a:ext cx="7620000" cy="2517705"/>
          </a:xfrm>
        </p:spPr>
      </p:pic>
    </p:spTree>
    <p:extLst>
      <p:ext uri="{BB962C8B-B14F-4D97-AF65-F5344CB8AC3E}">
        <p14:creationId xmlns:p14="http://schemas.microsoft.com/office/powerpoint/2010/main" val="427694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1800" dirty="0"/>
              <a:t>Click “Save and Run”.</a:t>
            </a:r>
          </a:p>
        </p:txBody>
      </p:sp>
      <p:sp>
        <p:nvSpPr>
          <p:cNvPr id="3" name="Content Placeholder 2">
            <a:extLst>
              <a:ext uri="{FF2B5EF4-FFF2-40B4-BE49-F238E27FC236}">
                <a16:creationId xmlns:a16="http://schemas.microsoft.com/office/drawing/2014/main" id="{94F6BFAD-62F9-FF0D-2331-1198CBBBA602}"/>
              </a:ext>
            </a:extLst>
          </p:cNvPr>
          <p:cNvSpPr>
            <a:spLocks noGrp="1"/>
          </p:cNvSpPr>
          <p:nvPr>
            <p:ph idx="1"/>
          </p:nvPr>
        </p:nvSpPr>
        <p:spPr>
          <a:xfrm>
            <a:off x="457200" y="838200"/>
            <a:ext cx="7620000" cy="5562600"/>
          </a:xfrm>
        </p:spPr>
        <p:txBody>
          <a:bodyPr/>
          <a:lstStyle/>
          <a:p>
            <a:pPr marL="114300" indent="0">
              <a:buNone/>
            </a:pPr>
            <a:endParaRPr lang="en-US" dirty="0"/>
          </a:p>
        </p:txBody>
      </p:sp>
      <p:pic>
        <p:nvPicPr>
          <p:cNvPr id="7" name="Picture 6">
            <a:extLst>
              <a:ext uri="{FF2B5EF4-FFF2-40B4-BE49-F238E27FC236}">
                <a16:creationId xmlns:a16="http://schemas.microsoft.com/office/drawing/2014/main" id="{8E96F28B-F632-08D8-E795-5D9A7763905D}"/>
              </a:ext>
            </a:extLst>
          </p:cNvPr>
          <p:cNvPicPr>
            <a:picLocks noChangeAspect="1"/>
          </p:cNvPicPr>
          <p:nvPr/>
        </p:nvPicPr>
        <p:blipFill>
          <a:blip r:embed="rId2"/>
          <a:stretch>
            <a:fillRect/>
          </a:stretch>
        </p:blipFill>
        <p:spPr>
          <a:xfrm>
            <a:off x="457200" y="838200"/>
            <a:ext cx="7683201" cy="3761394"/>
          </a:xfrm>
          <a:prstGeom prst="rect">
            <a:avLst/>
          </a:prstGeom>
        </p:spPr>
      </p:pic>
    </p:spTree>
    <p:extLst>
      <p:ext uri="{BB962C8B-B14F-4D97-AF65-F5344CB8AC3E}">
        <p14:creationId xmlns:p14="http://schemas.microsoft.com/office/powerpoint/2010/main" val="1094280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1800" dirty="0"/>
              <a:t>Click “View Now”.</a:t>
            </a:r>
          </a:p>
        </p:txBody>
      </p:sp>
      <p:pic>
        <p:nvPicPr>
          <p:cNvPr id="5" name="Content Placeholder 4">
            <a:extLst>
              <a:ext uri="{FF2B5EF4-FFF2-40B4-BE49-F238E27FC236}">
                <a16:creationId xmlns:a16="http://schemas.microsoft.com/office/drawing/2014/main" id="{DBEB57FE-6AC7-6F9C-E7EE-D50C401CB9AB}"/>
              </a:ext>
            </a:extLst>
          </p:cNvPr>
          <p:cNvPicPr>
            <a:picLocks noGrp="1" noChangeAspect="1"/>
          </p:cNvPicPr>
          <p:nvPr>
            <p:ph idx="1"/>
          </p:nvPr>
        </p:nvPicPr>
        <p:blipFill>
          <a:blip r:embed="rId2"/>
          <a:stretch>
            <a:fillRect/>
          </a:stretch>
        </p:blipFill>
        <p:spPr>
          <a:xfrm>
            <a:off x="457200" y="1137517"/>
            <a:ext cx="7620000" cy="5040165"/>
          </a:xfrm>
        </p:spPr>
      </p:pic>
    </p:spTree>
    <p:extLst>
      <p:ext uri="{BB962C8B-B14F-4D97-AF65-F5344CB8AC3E}">
        <p14:creationId xmlns:p14="http://schemas.microsoft.com/office/powerpoint/2010/main" val="1014674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1800" dirty="0"/>
              <a:t>The report is now sorted by Premise Name.  Click “Edit Report”.</a:t>
            </a:r>
          </a:p>
        </p:txBody>
      </p:sp>
      <p:sp>
        <p:nvSpPr>
          <p:cNvPr id="3" name="Content Placeholder 2">
            <a:extLst>
              <a:ext uri="{FF2B5EF4-FFF2-40B4-BE49-F238E27FC236}">
                <a16:creationId xmlns:a16="http://schemas.microsoft.com/office/drawing/2014/main" id="{3938943C-AA92-1692-C597-B4495F1D3DC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ACBBEC3-3D00-1C34-E95D-4D6656B31C8E}"/>
              </a:ext>
            </a:extLst>
          </p:cNvPr>
          <p:cNvPicPr>
            <a:picLocks noChangeAspect="1"/>
          </p:cNvPicPr>
          <p:nvPr/>
        </p:nvPicPr>
        <p:blipFill>
          <a:blip r:embed="rId2"/>
          <a:stretch>
            <a:fillRect/>
          </a:stretch>
        </p:blipFill>
        <p:spPr>
          <a:xfrm>
            <a:off x="457200" y="1593273"/>
            <a:ext cx="7548799" cy="3435927"/>
          </a:xfrm>
          <a:prstGeom prst="rect">
            <a:avLst/>
          </a:prstGeom>
        </p:spPr>
      </p:pic>
    </p:spTree>
    <p:extLst>
      <p:ext uri="{BB962C8B-B14F-4D97-AF65-F5344CB8AC3E}">
        <p14:creationId xmlns:p14="http://schemas.microsoft.com/office/powerpoint/2010/main" val="1028567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Let’s modify our filter.  Click “Filters” and the click “Enable”. </a:t>
            </a:r>
          </a:p>
        </p:txBody>
      </p:sp>
      <p:sp>
        <p:nvSpPr>
          <p:cNvPr id="3" name="Content Placeholder 2">
            <a:extLst>
              <a:ext uri="{FF2B5EF4-FFF2-40B4-BE49-F238E27FC236}">
                <a16:creationId xmlns:a16="http://schemas.microsoft.com/office/drawing/2014/main" id="{33BC55D2-AAFE-8658-43C7-ED0539E5522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2418D9E-9080-339E-CFD7-33D84CE75A79}"/>
              </a:ext>
            </a:extLst>
          </p:cNvPr>
          <p:cNvPicPr>
            <a:picLocks noChangeAspect="1"/>
          </p:cNvPicPr>
          <p:nvPr/>
        </p:nvPicPr>
        <p:blipFill>
          <a:blip r:embed="rId2"/>
          <a:stretch>
            <a:fillRect/>
          </a:stretch>
        </p:blipFill>
        <p:spPr>
          <a:xfrm>
            <a:off x="491835" y="1607127"/>
            <a:ext cx="7549791" cy="3117273"/>
          </a:xfrm>
          <a:prstGeom prst="rect">
            <a:avLst/>
          </a:prstGeom>
        </p:spPr>
      </p:pic>
    </p:spTree>
    <p:extLst>
      <p:ext uri="{BB962C8B-B14F-4D97-AF65-F5344CB8AC3E}">
        <p14:creationId xmlns:p14="http://schemas.microsoft.com/office/powerpoint/2010/main" val="964219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1800" dirty="0"/>
              <a:t>Click “Save and Run” and then “View Now”. Now all Est Types are returned in the report.</a:t>
            </a:r>
            <a:br>
              <a:rPr lang="en-US" sz="1800" dirty="0"/>
            </a:br>
            <a:endParaRPr lang="en-US" sz="1800" dirty="0"/>
          </a:p>
        </p:txBody>
      </p:sp>
      <p:sp>
        <p:nvSpPr>
          <p:cNvPr id="3" name="Content Placeholder 2">
            <a:extLst>
              <a:ext uri="{FF2B5EF4-FFF2-40B4-BE49-F238E27FC236}">
                <a16:creationId xmlns:a16="http://schemas.microsoft.com/office/drawing/2014/main" id="{B62EF75E-ED4E-E5BC-A8F3-F8B426A402B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D4DE788-AD24-73AD-17F1-46D18E41994F}"/>
              </a:ext>
            </a:extLst>
          </p:cNvPr>
          <p:cNvPicPr>
            <a:picLocks noChangeAspect="1"/>
          </p:cNvPicPr>
          <p:nvPr/>
        </p:nvPicPr>
        <p:blipFill>
          <a:blip r:embed="rId2"/>
          <a:stretch>
            <a:fillRect/>
          </a:stretch>
        </p:blipFill>
        <p:spPr>
          <a:xfrm>
            <a:off x="502313" y="1607127"/>
            <a:ext cx="7529774" cy="4911324"/>
          </a:xfrm>
          <a:prstGeom prst="rect">
            <a:avLst/>
          </a:prstGeom>
        </p:spPr>
      </p:pic>
    </p:spTree>
    <p:extLst>
      <p:ext uri="{BB962C8B-B14F-4D97-AF65-F5344CB8AC3E}">
        <p14:creationId xmlns:p14="http://schemas.microsoft.com/office/powerpoint/2010/main" val="63039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sz="1800" dirty="0"/>
              <a:t>Click “Edit Report”.  Edit option is found within the “More”.</a:t>
            </a:r>
          </a:p>
        </p:txBody>
      </p:sp>
      <p:sp>
        <p:nvSpPr>
          <p:cNvPr id="3" name="Content Placeholder 2">
            <a:extLst>
              <a:ext uri="{FF2B5EF4-FFF2-40B4-BE49-F238E27FC236}">
                <a16:creationId xmlns:a16="http://schemas.microsoft.com/office/drawing/2014/main" id="{0CD21405-DFBB-3960-F111-6A94C2B6AC7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9EF1B88-23DB-B769-C3BA-2EA9523C2E38}"/>
              </a:ext>
            </a:extLst>
          </p:cNvPr>
          <p:cNvPicPr>
            <a:picLocks noChangeAspect="1"/>
          </p:cNvPicPr>
          <p:nvPr/>
        </p:nvPicPr>
        <p:blipFill>
          <a:blip r:embed="rId2"/>
          <a:stretch>
            <a:fillRect/>
          </a:stretch>
        </p:blipFill>
        <p:spPr>
          <a:xfrm>
            <a:off x="381000" y="1600200"/>
            <a:ext cx="7772400" cy="2562440"/>
          </a:xfrm>
          <a:prstGeom prst="rect">
            <a:avLst/>
          </a:prstGeom>
        </p:spPr>
      </p:pic>
    </p:spTree>
    <p:extLst>
      <p:ext uri="{BB962C8B-B14F-4D97-AF65-F5344CB8AC3E}">
        <p14:creationId xmlns:p14="http://schemas.microsoft.com/office/powerpoint/2010/main" val="3002940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Now add a second filter to the report.  Drag Est Status from the left over to the Filters section.  On the List of Values tab, select “Specific Values” and then choose from the options provided which ones to include.  For this report, select only “Open”.</a:t>
            </a:r>
          </a:p>
        </p:txBody>
      </p:sp>
      <p:sp>
        <p:nvSpPr>
          <p:cNvPr id="3" name="Content Placeholder 2">
            <a:extLst>
              <a:ext uri="{FF2B5EF4-FFF2-40B4-BE49-F238E27FC236}">
                <a16:creationId xmlns:a16="http://schemas.microsoft.com/office/drawing/2014/main" id="{B5139DDE-D7E8-C3CC-A130-59964747EA4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A0B15EC-6463-9345-624E-6DED0AE4264A}"/>
              </a:ext>
            </a:extLst>
          </p:cNvPr>
          <p:cNvPicPr>
            <a:picLocks noChangeAspect="1"/>
          </p:cNvPicPr>
          <p:nvPr/>
        </p:nvPicPr>
        <p:blipFill>
          <a:blip r:embed="rId2"/>
          <a:stretch>
            <a:fillRect/>
          </a:stretch>
        </p:blipFill>
        <p:spPr>
          <a:xfrm>
            <a:off x="457200" y="1600200"/>
            <a:ext cx="7620000" cy="3484114"/>
          </a:xfrm>
          <a:prstGeom prst="rect">
            <a:avLst/>
          </a:prstGeom>
        </p:spPr>
      </p:pic>
    </p:spTree>
    <p:extLst>
      <p:ext uri="{BB962C8B-B14F-4D97-AF65-F5344CB8AC3E}">
        <p14:creationId xmlns:p14="http://schemas.microsoft.com/office/powerpoint/2010/main" val="338293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96962"/>
          </a:xfrm>
        </p:spPr>
        <p:txBody>
          <a:bodyPr/>
          <a:lstStyle/>
          <a:p>
            <a:r>
              <a:rPr lang="en-US" sz="1800" dirty="0"/>
              <a:t>Click  “Save and Run”  and then “View Now”.  You will notice there are now two filters to use, one is required while the other is optional.  Select “Café/Restaurant” for Establishment Type Desc and “Open” for Est Status.</a:t>
            </a:r>
          </a:p>
        </p:txBody>
      </p:sp>
      <p:pic>
        <p:nvPicPr>
          <p:cNvPr id="5" name="Content Placeholder 4">
            <a:extLst>
              <a:ext uri="{FF2B5EF4-FFF2-40B4-BE49-F238E27FC236}">
                <a16:creationId xmlns:a16="http://schemas.microsoft.com/office/drawing/2014/main" id="{D048BE3A-6F63-5176-D2B9-D8DC2D4742B5}"/>
              </a:ext>
            </a:extLst>
          </p:cNvPr>
          <p:cNvPicPr>
            <a:picLocks noGrp="1" noChangeAspect="1"/>
          </p:cNvPicPr>
          <p:nvPr>
            <p:ph idx="1"/>
          </p:nvPr>
        </p:nvPicPr>
        <p:blipFill>
          <a:blip r:embed="rId2"/>
          <a:stretch>
            <a:fillRect/>
          </a:stretch>
        </p:blipFill>
        <p:spPr>
          <a:xfrm>
            <a:off x="457200" y="1520680"/>
            <a:ext cx="7620000" cy="4654840"/>
          </a:xfrm>
        </p:spPr>
      </p:pic>
    </p:spTree>
    <p:extLst>
      <p:ext uri="{BB962C8B-B14F-4D97-AF65-F5344CB8AC3E}">
        <p14:creationId xmlns:p14="http://schemas.microsoft.com/office/powerpoint/2010/main" val="1372037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1800" dirty="0"/>
              <a:t>Now you will see all Café/Restaurant types that are in an Open status only in an alphabetic sequence.</a:t>
            </a:r>
          </a:p>
        </p:txBody>
      </p:sp>
      <p:pic>
        <p:nvPicPr>
          <p:cNvPr id="9" name="Content Placeholder 8">
            <a:extLst>
              <a:ext uri="{FF2B5EF4-FFF2-40B4-BE49-F238E27FC236}">
                <a16:creationId xmlns:a16="http://schemas.microsoft.com/office/drawing/2014/main" id="{C2701F83-5D00-6F64-0722-776AFC6A9DE9}"/>
              </a:ext>
            </a:extLst>
          </p:cNvPr>
          <p:cNvPicPr>
            <a:picLocks noGrp="1" noChangeAspect="1"/>
          </p:cNvPicPr>
          <p:nvPr>
            <p:ph idx="1"/>
          </p:nvPr>
        </p:nvPicPr>
        <p:blipFill>
          <a:blip r:embed="rId2"/>
          <a:stretch>
            <a:fillRect/>
          </a:stretch>
        </p:blipFill>
        <p:spPr>
          <a:xfrm>
            <a:off x="381000" y="1219200"/>
            <a:ext cx="7620000" cy="3707263"/>
          </a:xfrm>
        </p:spPr>
      </p:pic>
    </p:spTree>
    <p:extLst>
      <p:ext uri="{BB962C8B-B14F-4D97-AF65-F5344CB8AC3E}">
        <p14:creationId xmlns:p14="http://schemas.microsoft.com/office/powerpoint/2010/main" val="45951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a:t>
            </a:r>
            <a:r>
              <a:rPr lang="en-US" dirty="0" err="1"/>
              <a:t>SplashBI</a:t>
            </a:r>
            <a:r>
              <a:rPr lang="en-US" dirty="0"/>
              <a:t>	</a:t>
            </a:r>
          </a:p>
        </p:txBody>
      </p:sp>
      <p:sp>
        <p:nvSpPr>
          <p:cNvPr id="3" name="Content Placeholder 2"/>
          <p:cNvSpPr>
            <a:spLocks noGrp="1"/>
          </p:cNvSpPr>
          <p:nvPr>
            <p:ph idx="1"/>
          </p:nvPr>
        </p:nvSpPr>
        <p:spPr>
          <a:xfrm>
            <a:off x="457200" y="1371600"/>
            <a:ext cx="7620000" cy="5029200"/>
          </a:xfrm>
        </p:spPr>
        <p:txBody>
          <a:bodyPr>
            <a:noAutofit/>
          </a:bodyPr>
          <a:lstStyle/>
          <a:p>
            <a:r>
              <a:rPr lang="en-US" sz="2400" dirty="0"/>
              <a:t>To do ad-hoc queries in lieu of running or looking through reports. Some examples could be:</a:t>
            </a:r>
          </a:p>
          <a:p>
            <a:pPr lvl="1"/>
            <a:r>
              <a:rPr lang="en-US" sz="2200" dirty="0"/>
              <a:t>How many surveys were completed in a given date range?</a:t>
            </a:r>
          </a:p>
          <a:p>
            <a:pPr lvl="1"/>
            <a:r>
              <a:rPr lang="en-US" sz="2200" dirty="0"/>
              <a:t>How many surveys were finalized vs submitted?</a:t>
            </a:r>
          </a:p>
          <a:p>
            <a:pPr lvl="1"/>
            <a:r>
              <a:rPr lang="en-US" sz="2200" dirty="0"/>
              <a:t>Generate a listing of all establishments for a service unit by establishment type.</a:t>
            </a:r>
          </a:p>
          <a:p>
            <a:pPr lvl="1"/>
            <a:r>
              <a:rPr lang="en-US" sz="2200" dirty="0"/>
              <a:t>Generate a listing of all activities conducted in a given date range for a selected Community.</a:t>
            </a:r>
          </a:p>
          <a:p>
            <a:pPr lvl="1"/>
            <a:r>
              <a:rPr lang="en-US" sz="2200" dirty="0"/>
              <a:t>What was the attendance for a training provided on site?</a:t>
            </a:r>
          </a:p>
        </p:txBody>
      </p:sp>
    </p:spTree>
    <p:extLst>
      <p:ext uri="{BB962C8B-B14F-4D97-AF65-F5344CB8AC3E}">
        <p14:creationId xmlns:p14="http://schemas.microsoft.com/office/powerpoint/2010/main" val="1374575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1800" dirty="0"/>
              <a:t>You can also edit your report by clicking the edit tab.  Click the edit report tab. </a:t>
            </a:r>
          </a:p>
        </p:txBody>
      </p:sp>
      <p:sp>
        <p:nvSpPr>
          <p:cNvPr id="3" name="Content Placeholder 2">
            <a:extLst>
              <a:ext uri="{FF2B5EF4-FFF2-40B4-BE49-F238E27FC236}">
                <a16:creationId xmlns:a16="http://schemas.microsoft.com/office/drawing/2014/main" id="{FF8BA06D-EB87-92DF-65C4-185F070CA6B2}"/>
              </a:ext>
            </a:extLst>
          </p:cNvPr>
          <p:cNvSpPr>
            <a:spLocks noGrp="1"/>
          </p:cNvSpPr>
          <p:nvPr>
            <p:ph idx="1"/>
          </p:nvPr>
        </p:nvSpPr>
        <p:spPr>
          <a:xfrm>
            <a:off x="457200" y="1143000"/>
            <a:ext cx="7620000" cy="5105400"/>
          </a:xfrm>
        </p:spPr>
        <p:txBody>
          <a:bodyPr/>
          <a:lstStyle/>
          <a:p>
            <a:endParaRPr lang="en-US"/>
          </a:p>
        </p:txBody>
      </p:sp>
      <p:pic>
        <p:nvPicPr>
          <p:cNvPr id="5" name="Picture 4">
            <a:extLst>
              <a:ext uri="{FF2B5EF4-FFF2-40B4-BE49-F238E27FC236}">
                <a16:creationId xmlns:a16="http://schemas.microsoft.com/office/drawing/2014/main" id="{FB8F8B08-1CC8-D5C6-8AA4-81E181715B44}"/>
              </a:ext>
            </a:extLst>
          </p:cNvPr>
          <p:cNvPicPr>
            <a:picLocks noChangeAspect="1"/>
          </p:cNvPicPr>
          <p:nvPr/>
        </p:nvPicPr>
        <p:blipFill>
          <a:blip r:embed="rId2"/>
          <a:stretch>
            <a:fillRect/>
          </a:stretch>
        </p:blipFill>
        <p:spPr>
          <a:xfrm>
            <a:off x="505691" y="1143000"/>
            <a:ext cx="7592291" cy="4226394"/>
          </a:xfrm>
          <a:prstGeom prst="rect">
            <a:avLst/>
          </a:prstGeom>
        </p:spPr>
      </p:pic>
    </p:spTree>
    <p:extLst>
      <p:ext uri="{BB962C8B-B14F-4D97-AF65-F5344CB8AC3E}">
        <p14:creationId xmlns:p14="http://schemas.microsoft.com/office/powerpoint/2010/main" val="417535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Then click the Settings icon (shaped like a gear) to edit your report.</a:t>
            </a:r>
          </a:p>
        </p:txBody>
      </p:sp>
      <p:sp>
        <p:nvSpPr>
          <p:cNvPr id="3" name="Content Placeholder 2">
            <a:extLst>
              <a:ext uri="{FF2B5EF4-FFF2-40B4-BE49-F238E27FC236}">
                <a16:creationId xmlns:a16="http://schemas.microsoft.com/office/drawing/2014/main" id="{E18B51C8-ECF4-1998-5C64-243B355E056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8641132-7B62-F4A9-6335-7B341A53F77D}"/>
              </a:ext>
            </a:extLst>
          </p:cNvPr>
          <p:cNvPicPr>
            <a:picLocks noChangeAspect="1"/>
          </p:cNvPicPr>
          <p:nvPr/>
        </p:nvPicPr>
        <p:blipFill>
          <a:blip r:embed="rId2"/>
          <a:stretch>
            <a:fillRect/>
          </a:stretch>
        </p:blipFill>
        <p:spPr>
          <a:xfrm>
            <a:off x="457200" y="1600200"/>
            <a:ext cx="7620961" cy="3047424"/>
          </a:xfrm>
          <a:prstGeom prst="rect">
            <a:avLst/>
          </a:prstGeom>
        </p:spPr>
      </p:pic>
    </p:spTree>
    <p:extLst>
      <p:ext uri="{BB962C8B-B14F-4D97-AF65-F5344CB8AC3E}">
        <p14:creationId xmlns:p14="http://schemas.microsoft.com/office/powerpoint/2010/main" val="1533549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1800" dirty="0"/>
              <a:t>Rename your report to have a dash followed by your initials and Click “Save”.</a:t>
            </a:r>
            <a:br>
              <a:rPr lang="en-US" sz="1800" dirty="0"/>
            </a:br>
            <a:r>
              <a:rPr lang="en-US" sz="1800" dirty="0"/>
              <a:t>(Ex: IHS Training Report - JG)</a:t>
            </a:r>
          </a:p>
        </p:txBody>
      </p:sp>
      <p:sp>
        <p:nvSpPr>
          <p:cNvPr id="3" name="Content Placeholder 2">
            <a:extLst>
              <a:ext uri="{FF2B5EF4-FFF2-40B4-BE49-F238E27FC236}">
                <a16:creationId xmlns:a16="http://schemas.microsoft.com/office/drawing/2014/main" id="{102435B0-46B4-5554-8537-29DEED98630E}"/>
              </a:ext>
            </a:extLst>
          </p:cNvPr>
          <p:cNvSpPr>
            <a:spLocks noGrp="1"/>
          </p:cNvSpPr>
          <p:nvPr>
            <p:ph idx="1"/>
          </p:nvPr>
        </p:nvSpPr>
        <p:spPr>
          <a:xfrm>
            <a:off x="457200" y="914400"/>
            <a:ext cx="7620000" cy="5486400"/>
          </a:xfrm>
        </p:spPr>
        <p:txBody>
          <a:bodyPr/>
          <a:lstStyle/>
          <a:p>
            <a:endParaRPr lang="en-US" dirty="0"/>
          </a:p>
        </p:txBody>
      </p:sp>
      <p:pic>
        <p:nvPicPr>
          <p:cNvPr id="5" name="Picture 4">
            <a:extLst>
              <a:ext uri="{FF2B5EF4-FFF2-40B4-BE49-F238E27FC236}">
                <a16:creationId xmlns:a16="http://schemas.microsoft.com/office/drawing/2014/main" id="{0AAB8DDC-E62B-D6AB-CCB7-D158903F9460}"/>
              </a:ext>
            </a:extLst>
          </p:cNvPr>
          <p:cNvPicPr>
            <a:picLocks noChangeAspect="1"/>
          </p:cNvPicPr>
          <p:nvPr/>
        </p:nvPicPr>
        <p:blipFill>
          <a:blip r:embed="rId2"/>
          <a:stretch>
            <a:fillRect/>
          </a:stretch>
        </p:blipFill>
        <p:spPr>
          <a:xfrm>
            <a:off x="533401" y="914400"/>
            <a:ext cx="5791199" cy="5491402"/>
          </a:xfrm>
          <a:prstGeom prst="rect">
            <a:avLst/>
          </a:prstGeom>
        </p:spPr>
      </p:pic>
    </p:spTree>
    <p:extLst>
      <p:ext uri="{BB962C8B-B14F-4D97-AF65-F5344CB8AC3E}">
        <p14:creationId xmlns:p14="http://schemas.microsoft.com/office/powerpoint/2010/main" val="3359460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will receive a message at the top of the page stating report has been saved.</a:t>
            </a:r>
          </a:p>
        </p:txBody>
      </p:sp>
      <p:sp>
        <p:nvSpPr>
          <p:cNvPr id="3" name="Content Placeholder 2">
            <a:extLst>
              <a:ext uri="{FF2B5EF4-FFF2-40B4-BE49-F238E27FC236}">
                <a16:creationId xmlns:a16="http://schemas.microsoft.com/office/drawing/2014/main" id="{C8160296-E40D-EFCC-50AC-E0E43C5FCAA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ED2A8E5-74C7-BB45-151A-983FD19A81AE}"/>
              </a:ext>
            </a:extLst>
          </p:cNvPr>
          <p:cNvPicPr>
            <a:picLocks noChangeAspect="1"/>
          </p:cNvPicPr>
          <p:nvPr/>
        </p:nvPicPr>
        <p:blipFill>
          <a:blip r:embed="rId2"/>
          <a:stretch>
            <a:fillRect/>
          </a:stretch>
        </p:blipFill>
        <p:spPr>
          <a:xfrm>
            <a:off x="491836" y="1627909"/>
            <a:ext cx="5146964" cy="4720949"/>
          </a:xfrm>
          <a:prstGeom prst="rect">
            <a:avLst/>
          </a:prstGeom>
        </p:spPr>
      </p:pic>
    </p:spTree>
    <p:extLst>
      <p:ext uri="{BB962C8B-B14F-4D97-AF65-F5344CB8AC3E}">
        <p14:creationId xmlns:p14="http://schemas.microsoft.com/office/powerpoint/2010/main" val="2524050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We will close this report.  Click the “X” on the view report tab.</a:t>
            </a:r>
          </a:p>
        </p:txBody>
      </p:sp>
      <p:sp>
        <p:nvSpPr>
          <p:cNvPr id="3" name="Content Placeholder 2">
            <a:extLst>
              <a:ext uri="{FF2B5EF4-FFF2-40B4-BE49-F238E27FC236}">
                <a16:creationId xmlns:a16="http://schemas.microsoft.com/office/drawing/2014/main" id="{1D767D5A-2718-5C4D-9913-40946AE1A10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FEFE0EF-4446-81D4-581C-9E5463121FB8}"/>
              </a:ext>
            </a:extLst>
          </p:cNvPr>
          <p:cNvPicPr>
            <a:picLocks noChangeAspect="1"/>
          </p:cNvPicPr>
          <p:nvPr/>
        </p:nvPicPr>
        <p:blipFill>
          <a:blip r:embed="rId2"/>
          <a:stretch>
            <a:fillRect/>
          </a:stretch>
        </p:blipFill>
        <p:spPr>
          <a:xfrm>
            <a:off x="457200" y="1607127"/>
            <a:ext cx="6400800" cy="4432288"/>
          </a:xfrm>
          <a:prstGeom prst="rect">
            <a:avLst/>
          </a:prstGeom>
        </p:spPr>
      </p:pic>
    </p:spTree>
    <p:extLst>
      <p:ext uri="{BB962C8B-B14F-4D97-AF65-F5344CB8AC3E}">
        <p14:creationId xmlns:p14="http://schemas.microsoft.com/office/powerpoint/2010/main" val="1094101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can click the “X” on the edit report tab or click the “Home” icon on the left.  </a:t>
            </a:r>
            <a:br>
              <a:rPr lang="en-US" sz="1800" dirty="0"/>
            </a:br>
            <a:r>
              <a:rPr lang="en-US" sz="1800" dirty="0"/>
              <a:t>Click the “Home” icon.</a:t>
            </a:r>
          </a:p>
        </p:txBody>
      </p:sp>
      <p:sp>
        <p:nvSpPr>
          <p:cNvPr id="3" name="Content Placeholder 2">
            <a:extLst>
              <a:ext uri="{FF2B5EF4-FFF2-40B4-BE49-F238E27FC236}">
                <a16:creationId xmlns:a16="http://schemas.microsoft.com/office/drawing/2014/main" id="{352283C7-E95F-F023-1E5B-8FF17B17439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289F526-8932-6CC8-AD8D-326CE52A045B}"/>
              </a:ext>
            </a:extLst>
          </p:cNvPr>
          <p:cNvPicPr>
            <a:picLocks noChangeAspect="1"/>
          </p:cNvPicPr>
          <p:nvPr/>
        </p:nvPicPr>
        <p:blipFill>
          <a:blip r:embed="rId2"/>
          <a:stretch>
            <a:fillRect/>
          </a:stretch>
        </p:blipFill>
        <p:spPr>
          <a:xfrm>
            <a:off x="457200" y="1600200"/>
            <a:ext cx="6363040" cy="4417062"/>
          </a:xfrm>
          <a:prstGeom prst="rect">
            <a:avLst/>
          </a:prstGeom>
        </p:spPr>
      </p:pic>
    </p:spTree>
    <p:extLst>
      <p:ext uri="{BB962C8B-B14F-4D97-AF65-F5344CB8AC3E}">
        <p14:creationId xmlns:p14="http://schemas.microsoft.com/office/powerpoint/2010/main" val="2505714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do next</a:t>
            </a:r>
          </a:p>
        </p:txBody>
      </p:sp>
      <p:sp>
        <p:nvSpPr>
          <p:cNvPr id="3" name="Content Placeholder 2"/>
          <p:cNvSpPr>
            <a:spLocks noGrp="1"/>
          </p:cNvSpPr>
          <p:nvPr>
            <p:ph idx="1"/>
          </p:nvPr>
        </p:nvSpPr>
        <p:spPr/>
        <p:txBody>
          <a:bodyPr/>
          <a:lstStyle/>
          <a:p>
            <a:r>
              <a:rPr lang="en-US" dirty="0"/>
              <a:t>Open an existing report</a:t>
            </a:r>
          </a:p>
          <a:p>
            <a:r>
              <a:rPr lang="en-US" dirty="0"/>
              <a:t>Add an item to the report (from a different table)</a:t>
            </a:r>
          </a:p>
          <a:p>
            <a:r>
              <a:rPr lang="en-US" dirty="0"/>
              <a:t>Define an aggregation</a:t>
            </a:r>
          </a:p>
          <a:p>
            <a:r>
              <a:rPr lang="en-US" dirty="0"/>
              <a:t>Edit filters and parameters</a:t>
            </a:r>
          </a:p>
          <a:p>
            <a:r>
              <a:rPr lang="en-US" dirty="0"/>
              <a:t>Submit a report</a:t>
            </a:r>
          </a:p>
          <a:p>
            <a:endParaRPr lang="en-US" dirty="0"/>
          </a:p>
          <a:p>
            <a:pPr marL="114300" indent="0">
              <a:buNone/>
            </a:pPr>
            <a:endParaRPr lang="en-US" dirty="0"/>
          </a:p>
        </p:txBody>
      </p:sp>
    </p:spTree>
    <p:extLst>
      <p:ext uri="{BB962C8B-B14F-4D97-AF65-F5344CB8AC3E}">
        <p14:creationId xmlns:p14="http://schemas.microsoft.com/office/powerpoint/2010/main" val="1806966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can probably see your report under “Recently Edited” but we will click on “All Reports” after clicking on the “Reports” icon on the left.</a:t>
            </a:r>
          </a:p>
        </p:txBody>
      </p:sp>
      <p:sp>
        <p:nvSpPr>
          <p:cNvPr id="3" name="Content Placeholder 2">
            <a:extLst>
              <a:ext uri="{FF2B5EF4-FFF2-40B4-BE49-F238E27FC236}">
                <a16:creationId xmlns:a16="http://schemas.microsoft.com/office/drawing/2014/main" id="{6FA510D6-1A0F-590D-A5E3-25D1419572B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1E6FB78-F48E-E1E0-19AA-B1D7CBEC9A73}"/>
              </a:ext>
            </a:extLst>
          </p:cNvPr>
          <p:cNvPicPr>
            <a:picLocks noChangeAspect="1"/>
          </p:cNvPicPr>
          <p:nvPr/>
        </p:nvPicPr>
        <p:blipFill>
          <a:blip r:embed="rId2"/>
          <a:stretch>
            <a:fillRect/>
          </a:stretch>
        </p:blipFill>
        <p:spPr>
          <a:xfrm>
            <a:off x="457200" y="1600200"/>
            <a:ext cx="7583190" cy="3810000"/>
          </a:xfrm>
          <a:prstGeom prst="rect">
            <a:avLst/>
          </a:prstGeom>
        </p:spPr>
      </p:pic>
    </p:spTree>
    <p:extLst>
      <p:ext uri="{BB962C8B-B14F-4D97-AF65-F5344CB8AC3E}">
        <p14:creationId xmlns:p14="http://schemas.microsoft.com/office/powerpoint/2010/main" val="1717098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There is a search option available.  Manually add your initials in the search area and hit the Enter key on your keyboard.</a:t>
            </a:r>
          </a:p>
        </p:txBody>
      </p:sp>
      <p:sp>
        <p:nvSpPr>
          <p:cNvPr id="3" name="Content Placeholder 2">
            <a:extLst>
              <a:ext uri="{FF2B5EF4-FFF2-40B4-BE49-F238E27FC236}">
                <a16:creationId xmlns:a16="http://schemas.microsoft.com/office/drawing/2014/main" id="{53C73FC7-1471-C30C-F6A4-4BCF1045A2C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E7B6C65-5175-BDF5-D876-CCCF8C56B474}"/>
              </a:ext>
            </a:extLst>
          </p:cNvPr>
          <p:cNvPicPr>
            <a:picLocks noChangeAspect="1"/>
          </p:cNvPicPr>
          <p:nvPr/>
        </p:nvPicPr>
        <p:blipFill>
          <a:blip r:embed="rId2"/>
          <a:stretch>
            <a:fillRect/>
          </a:stretch>
        </p:blipFill>
        <p:spPr>
          <a:xfrm>
            <a:off x="450273" y="1614055"/>
            <a:ext cx="7323455" cy="5227773"/>
          </a:xfrm>
          <a:prstGeom prst="rect">
            <a:avLst/>
          </a:prstGeom>
        </p:spPr>
      </p:pic>
    </p:spTree>
    <p:extLst>
      <p:ext uri="{BB962C8B-B14F-4D97-AF65-F5344CB8AC3E}">
        <p14:creationId xmlns:p14="http://schemas.microsoft.com/office/powerpoint/2010/main" val="1704866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Once you find your report click the </a:t>
            </a:r>
            <a:r>
              <a:rPr lang="en-US" sz="1800" dirty="0" err="1"/>
              <a:t>elypse</a:t>
            </a:r>
            <a:r>
              <a:rPr lang="en-US" sz="1800" dirty="0"/>
              <a:t> (3 vertical dots) in the corresponding row and select “Edit”.</a:t>
            </a:r>
          </a:p>
        </p:txBody>
      </p:sp>
      <p:sp>
        <p:nvSpPr>
          <p:cNvPr id="3" name="Content Placeholder 2">
            <a:extLst>
              <a:ext uri="{FF2B5EF4-FFF2-40B4-BE49-F238E27FC236}">
                <a16:creationId xmlns:a16="http://schemas.microsoft.com/office/drawing/2014/main" id="{6D51658B-76B7-3235-58A6-73D7ED8506D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DC4F29C-818C-FF2E-9E5A-E96659A23042}"/>
              </a:ext>
            </a:extLst>
          </p:cNvPr>
          <p:cNvPicPr>
            <a:picLocks noChangeAspect="1"/>
          </p:cNvPicPr>
          <p:nvPr/>
        </p:nvPicPr>
        <p:blipFill>
          <a:blip r:embed="rId2"/>
          <a:stretch>
            <a:fillRect/>
          </a:stretch>
        </p:blipFill>
        <p:spPr>
          <a:xfrm>
            <a:off x="450272" y="1600200"/>
            <a:ext cx="7620001" cy="2909124"/>
          </a:xfrm>
          <a:prstGeom prst="rect">
            <a:avLst/>
          </a:prstGeom>
        </p:spPr>
      </p:pic>
    </p:spTree>
    <p:extLst>
      <p:ext uri="{BB962C8B-B14F-4D97-AF65-F5344CB8AC3E}">
        <p14:creationId xmlns:p14="http://schemas.microsoft.com/office/powerpoint/2010/main" val="413080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685800"/>
          </a:xfrm>
        </p:spPr>
        <p:txBody>
          <a:bodyPr/>
          <a:lstStyle/>
          <a:p>
            <a:r>
              <a:rPr lang="en-US" dirty="0"/>
              <a:t>Key Terminology	</a:t>
            </a:r>
          </a:p>
        </p:txBody>
      </p:sp>
      <p:sp>
        <p:nvSpPr>
          <p:cNvPr id="3" name="Content Placeholder 2"/>
          <p:cNvSpPr>
            <a:spLocks noGrp="1"/>
          </p:cNvSpPr>
          <p:nvPr>
            <p:ph idx="1"/>
          </p:nvPr>
        </p:nvSpPr>
        <p:spPr>
          <a:xfrm>
            <a:off x="457200" y="914400"/>
            <a:ext cx="7620000" cy="5867400"/>
          </a:xfrm>
        </p:spPr>
        <p:txBody>
          <a:bodyPr/>
          <a:lstStyle/>
          <a:p>
            <a:r>
              <a:rPr lang="en-US" dirty="0"/>
              <a:t>Domain</a:t>
            </a:r>
          </a:p>
          <a:p>
            <a:pPr lvl="1"/>
            <a:r>
              <a:rPr lang="en-US" dirty="0"/>
              <a:t>This identifies where the data you will have access to resides.  You should only see Indian Health Services – IHS Environmental</a:t>
            </a:r>
          </a:p>
          <a:p>
            <a:r>
              <a:rPr lang="en-US" b="1" dirty="0"/>
              <a:t>Tables</a:t>
            </a:r>
          </a:p>
          <a:p>
            <a:pPr lvl="1"/>
            <a:r>
              <a:rPr lang="en-US" dirty="0"/>
              <a:t>Store details about groups of related information (Establishments, surveys, etc.)</a:t>
            </a:r>
          </a:p>
          <a:p>
            <a:pPr lvl="1"/>
            <a:r>
              <a:rPr lang="en-US" dirty="0"/>
              <a:t>Usually relates to a database table or view</a:t>
            </a:r>
          </a:p>
          <a:p>
            <a:r>
              <a:rPr lang="en-US" dirty="0"/>
              <a:t>Items</a:t>
            </a:r>
          </a:p>
          <a:p>
            <a:pPr lvl="1"/>
            <a:r>
              <a:rPr lang="en-US" dirty="0"/>
              <a:t>Folders contain items (for example the “surveys” folder might contain State ID, Premise name, Score, etc.)</a:t>
            </a:r>
          </a:p>
          <a:p>
            <a:pPr lvl="1"/>
            <a:r>
              <a:rPr lang="en-US" dirty="0"/>
              <a:t>Usually relates to a column in a database table</a:t>
            </a:r>
          </a:p>
          <a:p>
            <a:r>
              <a:rPr lang="en-US" dirty="0"/>
              <a:t>Reports</a:t>
            </a:r>
          </a:p>
          <a:p>
            <a:pPr lvl="1"/>
            <a:r>
              <a:rPr lang="en-US" dirty="0"/>
              <a:t>Stored on the database</a:t>
            </a:r>
          </a:p>
          <a:p>
            <a:pPr lvl="1"/>
            <a:r>
              <a:rPr lang="en-US" dirty="0"/>
              <a:t>Can be exported to various other applications</a:t>
            </a:r>
          </a:p>
        </p:txBody>
      </p:sp>
    </p:spTree>
    <p:extLst>
      <p:ext uri="{BB962C8B-B14F-4D97-AF65-F5344CB8AC3E}">
        <p14:creationId xmlns:p14="http://schemas.microsoft.com/office/powerpoint/2010/main" val="4095734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the “Settings” icon.</a:t>
            </a:r>
          </a:p>
        </p:txBody>
      </p:sp>
      <p:sp>
        <p:nvSpPr>
          <p:cNvPr id="3" name="Content Placeholder 2">
            <a:extLst>
              <a:ext uri="{FF2B5EF4-FFF2-40B4-BE49-F238E27FC236}">
                <a16:creationId xmlns:a16="http://schemas.microsoft.com/office/drawing/2014/main" id="{4DD5C181-7778-7492-373C-DC6E429F3F7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E505F43-AF9C-E80E-C1BA-90BD3B57ABBD}"/>
              </a:ext>
            </a:extLst>
          </p:cNvPr>
          <p:cNvPicPr>
            <a:picLocks noChangeAspect="1"/>
          </p:cNvPicPr>
          <p:nvPr/>
        </p:nvPicPr>
        <p:blipFill>
          <a:blip r:embed="rId2"/>
          <a:stretch>
            <a:fillRect/>
          </a:stretch>
        </p:blipFill>
        <p:spPr>
          <a:xfrm>
            <a:off x="457200" y="1600200"/>
            <a:ext cx="7602760" cy="3124200"/>
          </a:xfrm>
          <a:prstGeom prst="rect">
            <a:avLst/>
          </a:prstGeom>
        </p:spPr>
      </p:pic>
    </p:spTree>
    <p:extLst>
      <p:ext uri="{BB962C8B-B14F-4D97-AF65-F5344CB8AC3E}">
        <p14:creationId xmlns:p14="http://schemas.microsoft.com/office/powerpoint/2010/main" val="821993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Add a description for your report and click “Save”.</a:t>
            </a:r>
          </a:p>
        </p:txBody>
      </p:sp>
      <p:sp>
        <p:nvSpPr>
          <p:cNvPr id="3" name="Content Placeholder 2">
            <a:extLst>
              <a:ext uri="{FF2B5EF4-FFF2-40B4-BE49-F238E27FC236}">
                <a16:creationId xmlns:a16="http://schemas.microsoft.com/office/drawing/2014/main" id="{E5562EEA-E56F-61D3-0A84-C789AA701D76}"/>
              </a:ext>
            </a:extLst>
          </p:cNvPr>
          <p:cNvSpPr>
            <a:spLocks noGrp="1"/>
          </p:cNvSpPr>
          <p:nvPr>
            <p:ph idx="1"/>
          </p:nvPr>
        </p:nvSpPr>
        <p:spPr>
          <a:xfrm>
            <a:off x="457200" y="1143000"/>
            <a:ext cx="7620000" cy="525780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4400F661-6C33-2DCD-DD0C-C78AF0E2C6AA}"/>
              </a:ext>
            </a:extLst>
          </p:cNvPr>
          <p:cNvPicPr>
            <a:picLocks noChangeAspect="1"/>
          </p:cNvPicPr>
          <p:nvPr/>
        </p:nvPicPr>
        <p:blipFill>
          <a:blip r:embed="rId2"/>
          <a:stretch>
            <a:fillRect/>
          </a:stretch>
        </p:blipFill>
        <p:spPr>
          <a:xfrm>
            <a:off x="1371600" y="1136073"/>
            <a:ext cx="5132755" cy="5112835"/>
          </a:xfrm>
          <a:prstGeom prst="rect">
            <a:avLst/>
          </a:prstGeom>
        </p:spPr>
      </p:pic>
    </p:spTree>
    <p:extLst>
      <p:ext uri="{BB962C8B-B14F-4D97-AF65-F5344CB8AC3E}">
        <p14:creationId xmlns:p14="http://schemas.microsoft.com/office/powerpoint/2010/main" val="2517363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Tables that contain items with no joins to the tables you are currently working with will disappear from the table list.</a:t>
            </a:r>
            <a:br>
              <a:rPr lang="en-US" sz="1800" dirty="0"/>
            </a:br>
            <a:r>
              <a:rPr lang="en-US" sz="1800" dirty="0"/>
              <a:t>We will now add an item from a different table.  Click the arrow next to the Survey Base table.</a:t>
            </a:r>
          </a:p>
        </p:txBody>
      </p:sp>
      <p:sp>
        <p:nvSpPr>
          <p:cNvPr id="3" name="Content Placeholder 2">
            <a:extLst>
              <a:ext uri="{FF2B5EF4-FFF2-40B4-BE49-F238E27FC236}">
                <a16:creationId xmlns:a16="http://schemas.microsoft.com/office/drawing/2014/main" id="{3821FD14-7622-DD3C-688C-B7C81762AB52}"/>
              </a:ext>
            </a:extLst>
          </p:cNvPr>
          <p:cNvSpPr>
            <a:spLocks noGrp="1"/>
          </p:cNvSpPr>
          <p:nvPr>
            <p:ph idx="1"/>
          </p:nvPr>
        </p:nvSpPr>
        <p:spPr/>
        <p:txBody>
          <a:bodyPr/>
          <a:lstStyle/>
          <a:p>
            <a:pPr marL="114300" indent="0">
              <a:buNone/>
            </a:pPr>
            <a:endParaRPr lang="en-US" dirty="0"/>
          </a:p>
        </p:txBody>
      </p:sp>
      <p:pic>
        <p:nvPicPr>
          <p:cNvPr id="5" name="Picture 4">
            <a:extLst>
              <a:ext uri="{FF2B5EF4-FFF2-40B4-BE49-F238E27FC236}">
                <a16:creationId xmlns:a16="http://schemas.microsoft.com/office/drawing/2014/main" id="{10D629C0-C3D0-32CE-0951-F962880C1930}"/>
              </a:ext>
            </a:extLst>
          </p:cNvPr>
          <p:cNvPicPr>
            <a:picLocks noChangeAspect="1"/>
          </p:cNvPicPr>
          <p:nvPr/>
        </p:nvPicPr>
        <p:blipFill>
          <a:blip r:embed="rId2"/>
          <a:stretch>
            <a:fillRect/>
          </a:stretch>
        </p:blipFill>
        <p:spPr>
          <a:xfrm>
            <a:off x="838200" y="1600200"/>
            <a:ext cx="5538113" cy="4724400"/>
          </a:xfrm>
          <a:prstGeom prst="rect">
            <a:avLst/>
          </a:prstGeom>
        </p:spPr>
      </p:pic>
    </p:spTree>
    <p:extLst>
      <p:ext uri="{BB962C8B-B14F-4D97-AF65-F5344CB8AC3E}">
        <p14:creationId xmlns:p14="http://schemas.microsoft.com/office/powerpoint/2010/main" val="2891030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Check the box next to Survey Date and click the arrow to move that item to the right.</a:t>
            </a:r>
            <a:br>
              <a:rPr lang="en-US" sz="1800" dirty="0"/>
            </a:br>
            <a:r>
              <a:rPr lang="en-US" sz="1800" dirty="0"/>
              <a:t>Then, click the “Aggregation” icon on the right.</a:t>
            </a:r>
          </a:p>
        </p:txBody>
      </p:sp>
      <p:sp>
        <p:nvSpPr>
          <p:cNvPr id="3" name="Content Placeholder 2">
            <a:extLst>
              <a:ext uri="{FF2B5EF4-FFF2-40B4-BE49-F238E27FC236}">
                <a16:creationId xmlns:a16="http://schemas.microsoft.com/office/drawing/2014/main" id="{3B497AAF-9F8E-14EB-520E-15F6A2CBB4E4}"/>
              </a:ext>
            </a:extLst>
          </p:cNvPr>
          <p:cNvSpPr>
            <a:spLocks noGrp="1"/>
          </p:cNvSpPr>
          <p:nvPr>
            <p:ph idx="1"/>
          </p:nvPr>
        </p:nvSpPr>
        <p:spPr/>
        <p:txBody>
          <a:bodyPr/>
          <a:lstStyle/>
          <a:p>
            <a:pPr marL="114300" indent="0">
              <a:buNone/>
            </a:pPr>
            <a:endParaRPr lang="en-US" dirty="0"/>
          </a:p>
        </p:txBody>
      </p:sp>
      <p:pic>
        <p:nvPicPr>
          <p:cNvPr id="5" name="Picture 4">
            <a:extLst>
              <a:ext uri="{FF2B5EF4-FFF2-40B4-BE49-F238E27FC236}">
                <a16:creationId xmlns:a16="http://schemas.microsoft.com/office/drawing/2014/main" id="{456E6D5D-A173-4819-1436-8BFEF6E3F71E}"/>
              </a:ext>
            </a:extLst>
          </p:cNvPr>
          <p:cNvPicPr>
            <a:picLocks noChangeAspect="1"/>
          </p:cNvPicPr>
          <p:nvPr/>
        </p:nvPicPr>
        <p:blipFill rotWithShape="1">
          <a:blip r:embed="rId2"/>
          <a:srcRect l="12162" r="1351" b="10197"/>
          <a:stretch/>
        </p:blipFill>
        <p:spPr>
          <a:xfrm>
            <a:off x="457200" y="1600200"/>
            <a:ext cx="4114800" cy="3600450"/>
          </a:xfrm>
          <a:prstGeom prst="rect">
            <a:avLst/>
          </a:prstGeom>
        </p:spPr>
      </p:pic>
      <p:pic>
        <p:nvPicPr>
          <p:cNvPr id="7" name="Picture 6">
            <a:extLst>
              <a:ext uri="{FF2B5EF4-FFF2-40B4-BE49-F238E27FC236}">
                <a16:creationId xmlns:a16="http://schemas.microsoft.com/office/drawing/2014/main" id="{975AC320-BFD2-5C7D-CC7D-CB61CEBCE96B}"/>
              </a:ext>
            </a:extLst>
          </p:cNvPr>
          <p:cNvPicPr>
            <a:picLocks noChangeAspect="1"/>
          </p:cNvPicPr>
          <p:nvPr/>
        </p:nvPicPr>
        <p:blipFill>
          <a:blip r:embed="rId3"/>
          <a:stretch>
            <a:fillRect/>
          </a:stretch>
        </p:blipFill>
        <p:spPr>
          <a:xfrm>
            <a:off x="4648200" y="1600200"/>
            <a:ext cx="3351362" cy="3505200"/>
          </a:xfrm>
          <a:prstGeom prst="rect">
            <a:avLst/>
          </a:prstGeom>
        </p:spPr>
      </p:pic>
    </p:spTree>
    <p:extLst>
      <p:ext uri="{BB962C8B-B14F-4D97-AF65-F5344CB8AC3E}">
        <p14:creationId xmlns:p14="http://schemas.microsoft.com/office/powerpoint/2010/main" val="1449665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Move “Insp Date” from the Grouped Columns to the Aggregation Columns and choose “Maximum” from the Aggregation drop-down.  This will choose the last (or most recent) survey date.</a:t>
            </a:r>
          </a:p>
        </p:txBody>
      </p:sp>
      <p:sp>
        <p:nvSpPr>
          <p:cNvPr id="3" name="Content Placeholder 2">
            <a:extLst>
              <a:ext uri="{FF2B5EF4-FFF2-40B4-BE49-F238E27FC236}">
                <a16:creationId xmlns:a16="http://schemas.microsoft.com/office/drawing/2014/main" id="{3AE6D96A-CFD9-5717-4EBF-23184BF39C1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1BA37F4-0179-3C52-75E6-06AC3F3EA21F}"/>
              </a:ext>
            </a:extLst>
          </p:cNvPr>
          <p:cNvPicPr>
            <a:picLocks noChangeAspect="1"/>
          </p:cNvPicPr>
          <p:nvPr/>
        </p:nvPicPr>
        <p:blipFill>
          <a:blip r:embed="rId2"/>
          <a:stretch>
            <a:fillRect/>
          </a:stretch>
        </p:blipFill>
        <p:spPr>
          <a:xfrm>
            <a:off x="457199" y="1600200"/>
            <a:ext cx="7633663" cy="2743200"/>
          </a:xfrm>
          <a:prstGeom prst="rect">
            <a:avLst/>
          </a:prstGeom>
        </p:spPr>
      </p:pic>
    </p:spTree>
    <p:extLst>
      <p:ext uri="{BB962C8B-B14F-4D97-AF65-F5344CB8AC3E}">
        <p14:creationId xmlns:p14="http://schemas.microsoft.com/office/powerpoint/2010/main" val="451736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the Filters icon and then select Survey date and drag it into the Filters both under Est Status.  Next, click the checkbox next to Survey Date.</a:t>
            </a:r>
          </a:p>
        </p:txBody>
      </p:sp>
      <p:sp>
        <p:nvSpPr>
          <p:cNvPr id="3" name="Content Placeholder 2">
            <a:extLst>
              <a:ext uri="{FF2B5EF4-FFF2-40B4-BE49-F238E27FC236}">
                <a16:creationId xmlns:a16="http://schemas.microsoft.com/office/drawing/2014/main" id="{7AA1E1C3-8F5D-CE59-3C01-E63AD7CDC09F}"/>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50C5786B-6AFC-DCBB-16FD-BD864E42F184}"/>
              </a:ext>
            </a:extLst>
          </p:cNvPr>
          <p:cNvPicPr>
            <a:picLocks noChangeAspect="1"/>
          </p:cNvPicPr>
          <p:nvPr/>
        </p:nvPicPr>
        <p:blipFill>
          <a:blip r:embed="rId2"/>
          <a:stretch>
            <a:fillRect/>
          </a:stretch>
        </p:blipFill>
        <p:spPr>
          <a:xfrm>
            <a:off x="457199" y="1614054"/>
            <a:ext cx="7698507" cy="2119745"/>
          </a:xfrm>
          <a:prstGeom prst="rect">
            <a:avLst/>
          </a:prstGeom>
        </p:spPr>
      </p:pic>
    </p:spTree>
    <p:extLst>
      <p:ext uri="{BB962C8B-B14F-4D97-AF65-F5344CB8AC3E}">
        <p14:creationId xmlns:p14="http://schemas.microsoft.com/office/powerpoint/2010/main" val="3872230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Check the boxes next to Show Date Range and Show Date Picker under the List of Values tab.</a:t>
            </a:r>
          </a:p>
        </p:txBody>
      </p:sp>
      <p:sp>
        <p:nvSpPr>
          <p:cNvPr id="3" name="Content Placeholder 2">
            <a:extLst>
              <a:ext uri="{FF2B5EF4-FFF2-40B4-BE49-F238E27FC236}">
                <a16:creationId xmlns:a16="http://schemas.microsoft.com/office/drawing/2014/main" id="{AAE78120-E1A0-1F2C-7297-DB2830A0B856}"/>
              </a:ext>
            </a:extLst>
          </p:cNvPr>
          <p:cNvSpPr>
            <a:spLocks noGrp="1"/>
          </p:cNvSpPr>
          <p:nvPr>
            <p:ph idx="1"/>
          </p:nvPr>
        </p:nvSpPr>
        <p:spPr/>
        <p:txBody>
          <a:bodyPr/>
          <a:lstStyle/>
          <a:p>
            <a:pPr marL="114300" indent="0">
              <a:buNone/>
            </a:pPr>
            <a:endParaRPr lang="en-US" dirty="0"/>
          </a:p>
        </p:txBody>
      </p:sp>
      <p:pic>
        <p:nvPicPr>
          <p:cNvPr id="5" name="Picture 4">
            <a:extLst>
              <a:ext uri="{FF2B5EF4-FFF2-40B4-BE49-F238E27FC236}">
                <a16:creationId xmlns:a16="http://schemas.microsoft.com/office/drawing/2014/main" id="{E5309ED8-4F5C-6220-3D1D-248D35F80945}"/>
              </a:ext>
            </a:extLst>
          </p:cNvPr>
          <p:cNvPicPr>
            <a:picLocks noChangeAspect="1"/>
          </p:cNvPicPr>
          <p:nvPr/>
        </p:nvPicPr>
        <p:blipFill>
          <a:blip r:embed="rId2"/>
          <a:stretch>
            <a:fillRect/>
          </a:stretch>
        </p:blipFill>
        <p:spPr>
          <a:xfrm>
            <a:off x="919697" y="1634837"/>
            <a:ext cx="4642903" cy="4613564"/>
          </a:xfrm>
          <a:prstGeom prst="rect">
            <a:avLst/>
          </a:prstGeom>
        </p:spPr>
      </p:pic>
    </p:spTree>
    <p:extLst>
      <p:ext uri="{BB962C8B-B14F-4D97-AF65-F5344CB8AC3E}">
        <p14:creationId xmlns:p14="http://schemas.microsoft.com/office/powerpoint/2010/main" val="3985197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Change Default Value Type to Date Range the Select Start and End date to “Custom” and make the date range start with 01/01/2024 and make the end date today’s date.</a:t>
            </a:r>
            <a:br>
              <a:rPr lang="en-US" sz="1800" dirty="0"/>
            </a:br>
            <a:r>
              <a:rPr lang="en-US" sz="1800" dirty="0"/>
              <a:t>Click Save and Run. </a:t>
            </a:r>
          </a:p>
        </p:txBody>
      </p:sp>
      <p:sp>
        <p:nvSpPr>
          <p:cNvPr id="3" name="Content Placeholder 2">
            <a:extLst>
              <a:ext uri="{FF2B5EF4-FFF2-40B4-BE49-F238E27FC236}">
                <a16:creationId xmlns:a16="http://schemas.microsoft.com/office/drawing/2014/main" id="{8BC3BC79-AC62-8031-6266-4405F917DC8F}"/>
              </a:ext>
            </a:extLst>
          </p:cNvPr>
          <p:cNvSpPr>
            <a:spLocks noGrp="1"/>
          </p:cNvSpPr>
          <p:nvPr>
            <p:ph idx="1"/>
          </p:nvPr>
        </p:nvSpPr>
        <p:spPr/>
        <p:txBody>
          <a:bodyPr/>
          <a:lstStyle/>
          <a:p>
            <a:pPr marL="114300" indent="0">
              <a:buNone/>
            </a:pPr>
            <a:endParaRPr lang="en-US" dirty="0"/>
          </a:p>
        </p:txBody>
      </p:sp>
      <p:pic>
        <p:nvPicPr>
          <p:cNvPr id="5" name="Picture 4">
            <a:extLst>
              <a:ext uri="{FF2B5EF4-FFF2-40B4-BE49-F238E27FC236}">
                <a16:creationId xmlns:a16="http://schemas.microsoft.com/office/drawing/2014/main" id="{05A9CF0C-A95A-2EF7-15E8-C7EF6C18F987}"/>
              </a:ext>
            </a:extLst>
          </p:cNvPr>
          <p:cNvPicPr>
            <a:picLocks noChangeAspect="1"/>
          </p:cNvPicPr>
          <p:nvPr/>
        </p:nvPicPr>
        <p:blipFill>
          <a:blip r:embed="rId2"/>
          <a:stretch>
            <a:fillRect/>
          </a:stretch>
        </p:blipFill>
        <p:spPr>
          <a:xfrm>
            <a:off x="1066800" y="1620982"/>
            <a:ext cx="4693484" cy="4475018"/>
          </a:xfrm>
          <a:prstGeom prst="rect">
            <a:avLst/>
          </a:prstGeom>
        </p:spPr>
      </p:pic>
    </p:spTree>
    <p:extLst>
      <p:ext uri="{BB962C8B-B14F-4D97-AF65-F5344CB8AC3E}">
        <p14:creationId xmlns:p14="http://schemas.microsoft.com/office/powerpoint/2010/main" val="3883896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View Now and you will see the last survey for each establishment between those dates.  Click the 23 vertical dots and select Edit, then click the report columns button on the right.</a:t>
            </a:r>
          </a:p>
        </p:txBody>
      </p:sp>
      <p:pic>
        <p:nvPicPr>
          <p:cNvPr id="7" name="Content Placeholder 6">
            <a:extLst>
              <a:ext uri="{FF2B5EF4-FFF2-40B4-BE49-F238E27FC236}">
                <a16:creationId xmlns:a16="http://schemas.microsoft.com/office/drawing/2014/main" id="{13D550A1-5A43-E3D7-7F1E-6A7E125E5457}"/>
              </a:ext>
            </a:extLst>
          </p:cNvPr>
          <p:cNvPicPr>
            <a:picLocks noGrp="1" noChangeAspect="1"/>
          </p:cNvPicPr>
          <p:nvPr>
            <p:ph idx="1"/>
          </p:nvPr>
        </p:nvPicPr>
        <p:blipFill>
          <a:blip r:embed="rId2"/>
          <a:stretch>
            <a:fillRect/>
          </a:stretch>
        </p:blipFill>
        <p:spPr>
          <a:xfrm>
            <a:off x="409820" y="4572000"/>
            <a:ext cx="7514980" cy="1447800"/>
          </a:xfrm>
        </p:spPr>
      </p:pic>
      <p:pic>
        <p:nvPicPr>
          <p:cNvPr id="5" name="Picture 4">
            <a:extLst>
              <a:ext uri="{FF2B5EF4-FFF2-40B4-BE49-F238E27FC236}">
                <a16:creationId xmlns:a16="http://schemas.microsoft.com/office/drawing/2014/main" id="{A92BE22C-6904-5EA9-F095-5C452D955755}"/>
              </a:ext>
            </a:extLst>
          </p:cNvPr>
          <p:cNvPicPr>
            <a:picLocks noChangeAspect="1"/>
          </p:cNvPicPr>
          <p:nvPr/>
        </p:nvPicPr>
        <p:blipFill>
          <a:blip r:embed="rId3"/>
          <a:stretch>
            <a:fillRect/>
          </a:stretch>
        </p:blipFill>
        <p:spPr>
          <a:xfrm>
            <a:off x="381000" y="1417638"/>
            <a:ext cx="7620000" cy="3008499"/>
          </a:xfrm>
          <a:prstGeom prst="rect">
            <a:avLst/>
          </a:prstGeom>
        </p:spPr>
      </p:pic>
    </p:spTree>
    <p:extLst>
      <p:ext uri="{BB962C8B-B14F-4D97-AF65-F5344CB8AC3E}">
        <p14:creationId xmlns:p14="http://schemas.microsoft.com/office/powerpoint/2010/main" val="4287794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Add Survey Type to your Report Columns and click the Filters button.</a:t>
            </a:r>
          </a:p>
        </p:txBody>
      </p:sp>
      <p:sp>
        <p:nvSpPr>
          <p:cNvPr id="3" name="Content Placeholder 2">
            <a:extLst>
              <a:ext uri="{FF2B5EF4-FFF2-40B4-BE49-F238E27FC236}">
                <a16:creationId xmlns:a16="http://schemas.microsoft.com/office/drawing/2014/main" id="{F6A88A33-1255-3463-3527-D1AD084ADF0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242FC0E-FA81-49F6-7650-6FDDE81E43BC}"/>
              </a:ext>
            </a:extLst>
          </p:cNvPr>
          <p:cNvPicPr>
            <a:picLocks noChangeAspect="1"/>
          </p:cNvPicPr>
          <p:nvPr/>
        </p:nvPicPr>
        <p:blipFill>
          <a:blip r:embed="rId2"/>
          <a:stretch>
            <a:fillRect/>
          </a:stretch>
        </p:blipFill>
        <p:spPr>
          <a:xfrm>
            <a:off x="436418" y="1600200"/>
            <a:ext cx="7402902" cy="2657023"/>
          </a:xfrm>
          <a:prstGeom prst="rect">
            <a:avLst/>
          </a:prstGeom>
        </p:spPr>
      </p:pic>
    </p:spTree>
    <p:extLst>
      <p:ext uri="{BB962C8B-B14F-4D97-AF65-F5344CB8AC3E}">
        <p14:creationId xmlns:p14="http://schemas.microsoft.com/office/powerpoint/2010/main" val="2503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5719"/>
          </a:xfrm>
        </p:spPr>
        <p:txBody>
          <a:bodyPr/>
          <a:lstStyle/>
          <a:p>
            <a:endParaRPr lang="en-US" dirty="0"/>
          </a:p>
        </p:txBody>
      </p:sp>
      <p:sp>
        <p:nvSpPr>
          <p:cNvPr id="3" name="Content Placeholder 2"/>
          <p:cNvSpPr>
            <a:spLocks noGrp="1"/>
          </p:cNvSpPr>
          <p:nvPr>
            <p:ph idx="1"/>
          </p:nvPr>
        </p:nvSpPr>
        <p:spPr>
          <a:xfrm>
            <a:off x="457200" y="609600"/>
            <a:ext cx="7620000" cy="5791200"/>
          </a:xfrm>
        </p:spPr>
        <p:txBody>
          <a:bodyPr>
            <a:normAutofit/>
          </a:bodyPr>
          <a:lstStyle/>
          <a:p>
            <a:r>
              <a:rPr lang="en-US" sz="3200" dirty="0"/>
              <a:t>The reports we will build will be based on the North Carolina Environmental business area on the </a:t>
            </a:r>
            <a:r>
              <a:rPr lang="en-US" sz="3200" dirty="0" err="1"/>
              <a:t>SplashBI</a:t>
            </a:r>
            <a:r>
              <a:rPr lang="en-US" sz="3200" dirty="0"/>
              <a:t> test server.</a:t>
            </a:r>
          </a:p>
          <a:p>
            <a:r>
              <a:rPr lang="en-US" sz="3200" dirty="0"/>
              <a:t>It is important to understand the CONCEPTS of how we are using </a:t>
            </a:r>
            <a:r>
              <a:rPr lang="en-US" sz="3200" dirty="0" err="1"/>
              <a:t>SplashBI</a:t>
            </a:r>
            <a:r>
              <a:rPr lang="en-US" sz="3200" dirty="0"/>
              <a:t> as opposed to the system or business area we are using.</a:t>
            </a:r>
          </a:p>
          <a:p>
            <a:r>
              <a:rPr lang="en-US" sz="3200" dirty="0"/>
              <a:t>The URL for the </a:t>
            </a:r>
            <a:r>
              <a:rPr lang="en-US" sz="3200" dirty="0" err="1"/>
              <a:t>SplashBI</a:t>
            </a:r>
            <a:r>
              <a:rPr lang="en-US" sz="3200" dirty="0"/>
              <a:t> production server is provided at the end of the PowerPoint.</a:t>
            </a:r>
          </a:p>
        </p:txBody>
      </p:sp>
    </p:spTree>
    <p:extLst>
      <p:ext uri="{BB962C8B-B14F-4D97-AF65-F5344CB8AC3E}">
        <p14:creationId xmlns:p14="http://schemas.microsoft.com/office/powerpoint/2010/main" val="3893096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Add Survey Type to the report filters and then click it under Filter Criteria to be able to edit your new filter.</a:t>
            </a:r>
          </a:p>
        </p:txBody>
      </p:sp>
      <p:sp>
        <p:nvSpPr>
          <p:cNvPr id="3" name="Content Placeholder 2">
            <a:extLst>
              <a:ext uri="{FF2B5EF4-FFF2-40B4-BE49-F238E27FC236}">
                <a16:creationId xmlns:a16="http://schemas.microsoft.com/office/drawing/2014/main" id="{8CFB027D-AE7C-48ED-C8C5-A15B1B489BD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64327C6-DE6D-20E7-122A-13B2190E7A71}"/>
              </a:ext>
            </a:extLst>
          </p:cNvPr>
          <p:cNvPicPr>
            <a:picLocks noChangeAspect="1"/>
          </p:cNvPicPr>
          <p:nvPr/>
        </p:nvPicPr>
        <p:blipFill>
          <a:blip r:embed="rId2"/>
          <a:stretch>
            <a:fillRect/>
          </a:stretch>
        </p:blipFill>
        <p:spPr>
          <a:xfrm>
            <a:off x="457200" y="1600200"/>
            <a:ext cx="7250982" cy="4038600"/>
          </a:xfrm>
          <a:prstGeom prst="rect">
            <a:avLst/>
          </a:prstGeom>
        </p:spPr>
      </p:pic>
    </p:spTree>
    <p:extLst>
      <p:ext uri="{BB962C8B-B14F-4D97-AF65-F5344CB8AC3E}">
        <p14:creationId xmlns:p14="http://schemas.microsoft.com/office/powerpoint/2010/main" val="1586709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Choose the filter Survey Type in “Survey Type” and click the Report Columns button.</a:t>
            </a:r>
          </a:p>
        </p:txBody>
      </p:sp>
      <p:sp>
        <p:nvSpPr>
          <p:cNvPr id="3" name="Content Placeholder 2">
            <a:extLst>
              <a:ext uri="{FF2B5EF4-FFF2-40B4-BE49-F238E27FC236}">
                <a16:creationId xmlns:a16="http://schemas.microsoft.com/office/drawing/2014/main" id="{A0230CA1-5715-35DB-65B0-7A9C64EEA9A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56D48E3-B0E4-C0FE-9B91-CE66620EDA35}"/>
              </a:ext>
            </a:extLst>
          </p:cNvPr>
          <p:cNvPicPr>
            <a:picLocks noChangeAspect="1"/>
          </p:cNvPicPr>
          <p:nvPr/>
        </p:nvPicPr>
        <p:blipFill>
          <a:blip r:embed="rId2"/>
          <a:stretch>
            <a:fillRect/>
          </a:stretch>
        </p:blipFill>
        <p:spPr>
          <a:xfrm>
            <a:off x="457200" y="1583871"/>
            <a:ext cx="7625034" cy="2378529"/>
          </a:xfrm>
          <a:prstGeom prst="rect">
            <a:avLst/>
          </a:prstGeom>
        </p:spPr>
      </p:pic>
    </p:spTree>
    <p:extLst>
      <p:ext uri="{BB962C8B-B14F-4D97-AF65-F5344CB8AC3E}">
        <p14:creationId xmlns:p14="http://schemas.microsoft.com/office/powerpoint/2010/main" val="9169697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Disable Survey Type under Properties by unchecking the “Enable” checkbox.  This will hide the column in the report (but the filter will still be applied).</a:t>
            </a:r>
          </a:p>
        </p:txBody>
      </p:sp>
      <p:sp>
        <p:nvSpPr>
          <p:cNvPr id="3" name="Content Placeholder 2">
            <a:extLst>
              <a:ext uri="{FF2B5EF4-FFF2-40B4-BE49-F238E27FC236}">
                <a16:creationId xmlns:a16="http://schemas.microsoft.com/office/drawing/2014/main" id="{DD2A549D-D543-84A9-9392-6FB067BAA93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6580C14-2791-C36D-015B-829E963D0338}"/>
              </a:ext>
            </a:extLst>
          </p:cNvPr>
          <p:cNvPicPr>
            <a:picLocks noChangeAspect="1"/>
          </p:cNvPicPr>
          <p:nvPr/>
        </p:nvPicPr>
        <p:blipFill>
          <a:blip r:embed="rId2"/>
          <a:stretch>
            <a:fillRect/>
          </a:stretch>
        </p:blipFill>
        <p:spPr>
          <a:xfrm>
            <a:off x="457200" y="1611086"/>
            <a:ext cx="7277731" cy="4336156"/>
          </a:xfrm>
          <a:prstGeom prst="rect">
            <a:avLst/>
          </a:prstGeom>
        </p:spPr>
      </p:pic>
    </p:spTree>
    <p:extLst>
      <p:ext uri="{BB962C8B-B14F-4D97-AF65-F5344CB8AC3E}">
        <p14:creationId xmlns:p14="http://schemas.microsoft.com/office/powerpoint/2010/main" val="2538624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Disable the auto-created parameter, click Save &amp; Run.  Select “Café/Restaurant” for Establishment Type, “Open” for Est Status, use the default date pre-populated and “FDA 2022 Food Survey” for Survey Type and then View Now.</a:t>
            </a:r>
          </a:p>
        </p:txBody>
      </p:sp>
      <p:sp>
        <p:nvSpPr>
          <p:cNvPr id="3" name="Content Placeholder 2">
            <a:extLst>
              <a:ext uri="{FF2B5EF4-FFF2-40B4-BE49-F238E27FC236}">
                <a16:creationId xmlns:a16="http://schemas.microsoft.com/office/drawing/2014/main" id="{FE621262-4140-9CD7-3F16-77EE632257A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C90263D-2613-3ED0-C3AF-F29006F2E65C}"/>
              </a:ext>
            </a:extLst>
          </p:cNvPr>
          <p:cNvPicPr>
            <a:picLocks noChangeAspect="1"/>
          </p:cNvPicPr>
          <p:nvPr/>
        </p:nvPicPr>
        <p:blipFill>
          <a:blip r:embed="rId2"/>
          <a:stretch>
            <a:fillRect/>
          </a:stretch>
        </p:blipFill>
        <p:spPr>
          <a:xfrm>
            <a:off x="533400" y="1627414"/>
            <a:ext cx="7275638" cy="1572986"/>
          </a:xfrm>
          <a:prstGeom prst="rect">
            <a:avLst/>
          </a:prstGeom>
        </p:spPr>
      </p:pic>
    </p:spTree>
    <p:extLst>
      <p:ext uri="{BB962C8B-B14F-4D97-AF65-F5344CB8AC3E}">
        <p14:creationId xmlns:p14="http://schemas.microsoft.com/office/powerpoint/2010/main" val="2953898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Now you will see the same report with only establishments that have had a 2022 FDA Food Survey completed during that date range.</a:t>
            </a:r>
          </a:p>
        </p:txBody>
      </p:sp>
      <p:sp>
        <p:nvSpPr>
          <p:cNvPr id="3" name="Content Placeholder 2">
            <a:extLst>
              <a:ext uri="{FF2B5EF4-FFF2-40B4-BE49-F238E27FC236}">
                <a16:creationId xmlns:a16="http://schemas.microsoft.com/office/drawing/2014/main" id="{BF3717EC-D1C6-72C1-5690-E6849F167E5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863986-A776-124B-8338-B66F9027F7B7}"/>
              </a:ext>
            </a:extLst>
          </p:cNvPr>
          <p:cNvPicPr>
            <a:picLocks noChangeAspect="1"/>
          </p:cNvPicPr>
          <p:nvPr/>
        </p:nvPicPr>
        <p:blipFill>
          <a:blip r:embed="rId2"/>
          <a:stretch>
            <a:fillRect/>
          </a:stretch>
        </p:blipFill>
        <p:spPr>
          <a:xfrm>
            <a:off x="478971" y="1600200"/>
            <a:ext cx="7548956" cy="2438400"/>
          </a:xfrm>
          <a:prstGeom prst="rect">
            <a:avLst/>
          </a:prstGeom>
        </p:spPr>
      </p:pic>
    </p:spTree>
    <p:extLst>
      <p:ext uri="{BB962C8B-B14F-4D97-AF65-F5344CB8AC3E}">
        <p14:creationId xmlns:p14="http://schemas.microsoft.com/office/powerpoint/2010/main" val="3834616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on edit report tab and then the Report Columns button.  We will enable the survey type column to now be included in the report.  </a:t>
            </a:r>
          </a:p>
        </p:txBody>
      </p:sp>
      <p:sp>
        <p:nvSpPr>
          <p:cNvPr id="3" name="Content Placeholder 2">
            <a:extLst>
              <a:ext uri="{FF2B5EF4-FFF2-40B4-BE49-F238E27FC236}">
                <a16:creationId xmlns:a16="http://schemas.microsoft.com/office/drawing/2014/main" id="{883A474D-6CDE-EA64-A616-D9DE44C556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828D4AE-9E4B-A49D-04BA-1A084AC15BA6}"/>
              </a:ext>
            </a:extLst>
          </p:cNvPr>
          <p:cNvPicPr>
            <a:picLocks noChangeAspect="1"/>
          </p:cNvPicPr>
          <p:nvPr/>
        </p:nvPicPr>
        <p:blipFill>
          <a:blip r:embed="rId2"/>
          <a:stretch>
            <a:fillRect/>
          </a:stretch>
        </p:blipFill>
        <p:spPr>
          <a:xfrm>
            <a:off x="457200" y="1600200"/>
            <a:ext cx="7554922" cy="3810000"/>
          </a:xfrm>
          <a:prstGeom prst="rect">
            <a:avLst/>
          </a:prstGeom>
        </p:spPr>
      </p:pic>
    </p:spTree>
    <p:extLst>
      <p:ext uri="{BB962C8B-B14F-4D97-AF65-F5344CB8AC3E}">
        <p14:creationId xmlns:p14="http://schemas.microsoft.com/office/powerpoint/2010/main" val="1061425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Now that the Survey type has been enabled, click Save and Run.</a:t>
            </a:r>
          </a:p>
        </p:txBody>
      </p:sp>
      <p:sp>
        <p:nvSpPr>
          <p:cNvPr id="3" name="Content Placeholder 2">
            <a:extLst>
              <a:ext uri="{FF2B5EF4-FFF2-40B4-BE49-F238E27FC236}">
                <a16:creationId xmlns:a16="http://schemas.microsoft.com/office/drawing/2014/main" id="{DD8C0DE9-6D69-0760-FEBE-998CFC3BCD8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C307269-1BC2-ED03-4468-40162ECADC4D}"/>
              </a:ext>
            </a:extLst>
          </p:cNvPr>
          <p:cNvPicPr>
            <a:picLocks noChangeAspect="1"/>
          </p:cNvPicPr>
          <p:nvPr/>
        </p:nvPicPr>
        <p:blipFill>
          <a:blip r:embed="rId2"/>
          <a:stretch>
            <a:fillRect/>
          </a:stretch>
        </p:blipFill>
        <p:spPr>
          <a:xfrm>
            <a:off x="457200" y="1600200"/>
            <a:ext cx="7620000" cy="3292592"/>
          </a:xfrm>
          <a:prstGeom prst="rect">
            <a:avLst/>
          </a:prstGeom>
        </p:spPr>
      </p:pic>
    </p:spTree>
    <p:extLst>
      <p:ext uri="{BB962C8B-B14F-4D97-AF65-F5344CB8AC3E}">
        <p14:creationId xmlns:p14="http://schemas.microsoft.com/office/powerpoint/2010/main" val="39135914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Choose all of the same values for filters we used in the last run and click the “Submit”.</a:t>
            </a:r>
          </a:p>
        </p:txBody>
      </p:sp>
      <p:sp>
        <p:nvSpPr>
          <p:cNvPr id="3" name="Content Placeholder 2">
            <a:extLst>
              <a:ext uri="{FF2B5EF4-FFF2-40B4-BE49-F238E27FC236}">
                <a16:creationId xmlns:a16="http://schemas.microsoft.com/office/drawing/2014/main" id="{D4C15785-E425-6FFE-074F-D3640EE018A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D483AAF-1F46-FA97-2141-B4AE16FD6C67}"/>
              </a:ext>
            </a:extLst>
          </p:cNvPr>
          <p:cNvPicPr>
            <a:picLocks noChangeAspect="1"/>
          </p:cNvPicPr>
          <p:nvPr/>
        </p:nvPicPr>
        <p:blipFill>
          <a:blip r:embed="rId2"/>
          <a:stretch>
            <a:fillRect/>
          </a:stretch>
        </p:blipFill>
        <p:spPr>
          <a:xfrm>
            <a:off x="457200" y="1600200"/>
            <a:ext cx="7620000" cy="4616592"/>
          </a:xfrm>
          <a:prstGeom prst="rect">
            <a:avLst/>
          </a:prstGeom>
        </p:spPr>
      </p:pic>
    </p:spTree>
    <p:extLst>
      <p:ext uri="{BB962C8B-B14F-4D97-AF65-F5344CB8AC3E}">
        <p14:creationId xmlns:p14="http://schemas.microsoft.com/office/powerpoint/2010/main" val="15359163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the refresh icon until the Status turns to a green checkmark.</a:t>
            </a:r>
          </a:p>
        </p:txBody>
      </p:sp>
      <p:sp>
        <p:nvSpPr>
          <p:cNvPr id="3" name="Content Placeholder 2">
            <a:extLst>
              <a:ext uri="{FF2B5EF4-FFF2-40B4-BE49-F238E27FC236}">
                <a16:creationId xmlns:a16="http://schemas.microsoft.com/office/drawing/2014/main" id="{62BC9C66-C00D-8FFF-63C3-104B6966E0B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33002B6-A52D-CAD0-2A94-C7D529DE013A}"/>
              </a:ext>
            </a:extLst>
          </p:cNvPr>
          <p:cNvPicPr>
            <a:picLocks noChangeAspect="1"/>
          </p:cNvPicPr>
          <p:nvPr/>
        </p:nvPicPr>
        <p:blipFill>
          <a:blip r:embed="rId2"/>
          <a:stretch>
            <a:fillRect/>
          </a:stretch>
        </p:blipFill>
        <p:spPr>
          <a:xfrm>
            <a:off x="435429" y="1600200"/>
            <a:ext cx="7543800" cy="3284755"/>
          </a:xfrm>
          <a:prstGeom prst="rect">
            <a:avLst/>
          </a:prstGeom>
        </p:spPr>
      </p:pic>
    </p:spTree>
    <p:extLst>
      <p:ext uri="{BB962C8B-B14F-4D97-AF65-F5344CB8AC3E}">
        <p14:creationId xmlns:p14="http://schemas.microsoft.com/office/powerpoint/2010/main" val="2630030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Once it is successful click on the output icon and choose to submit to EXCEL. </a:t>
            </a:r>
          </a:p>
        </p:txBody>
      </p:sp>
      <p:sp>
        <p:nvSpPr>
          <p:cNvPr id="3" name="Content Placeholder 2">
            <a:extLst>
              <a:ext uri="{FF2B5EF4-FFF2-40B4-BE49-F238E27FC236}">
                <a16:creationId xmlns:a16="http://schemas.microsoft.com/office/drawing/2014/main" id="{49BDE5B7-6846-BAAC-3A2B-CAA1358C7DD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3C00751-7AAD-1725-0672-F28A1CEEA229}"/>
              </a:ext>
            </a:extLst>
          </p:cNvPr>
          <p:cNvPicPr>
            <a:picLocks noChangeAspect="1"/>
          </p:cNvPicPr>
          <p:nvPr/>
        </p:nvPicPr>
        <p:blipFill>
          <a:blip r:embed="rId2"/>
          <a:stretch>
            <a:fillRect/>
          </a:stretch>
        </p:blipFill>
        <p:spPr>
          <a:xfrm>
            <a:off x="457199" y="1627414"/>
            <a:ext cx="7568719" cy="2868386"/>
          </a:xfrm>
          <a:prstGeom prst="rect">
            <a:avLst/>
          </a:prstGeom>
        </p:spPr>
      </p:pic>
    </p:spTree>
    <p:extLst>
      <p:ext uri="{BB962C8B-B14F-4D97-AF65-F5344CB8AC3E}">
        <p14:creationId xmlns:p14="http://schemas.microsoft.com/office/powerpoint/2010/main" val="323754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 #1</a:t>
            </a:r>
          </a:p>
        </p:txBody>
      </p:sp>
      <p:sp>
        <p:nvSpPr>
          <p:cNvPr id="3" name="Content Placeholder 2"/>
          <p:cNvSpPr>
            <a:spLocks noGrp="1"/>
          </p:cNvSpPr>
          <p:nvPr>
            <p:ph idx="1"/>
          </p:nvPr>
        </p:nvSpPr>
        <p:spPr>
          <a:xfrm>
            <a:off x="457200" y="1295400"/>
            <a:ext cx="7620000" cy="5105400"/>
          </a:xfrm>
        </p:spPr>
        <p:txBody>
          <a:bodyPr>
            <a:normAutofit/>
          </a:bodyPr>
          <a:lstStyle/>
          <a:p>
            <a:r>
              <a:rPr lang="en-US" dirty="0"/>
              <a:t>We will:</a:t>
            </a:r>
          </a:p>
          <a:p>
            <a:pPr lvl="1"/>
            <a:r>
              <a:rPr lang="en-US" dirty="0"/>
              <a:t>Connect &amp; sign on to </a:t>
            </a:r>
            <a:r>
              <a:rPr lang="en-US" dirty="0" err="1"/>
              <a:t>SplashBI</a:t>
            </a:r>
            <a:endParaRPr lang="en-US" dirty="0"/>
          </a:p>
          <a:p>
            <a:pPr lvl="1"/>
            <a:r>
              <a:rPr lang="en-US" dirty="0"/>
              <a:t>Build a simple report</a:t>
            </a:r>
          </a:p>
          <a:p>
            <a:pPr lvl="1"/>
            <a:r>
              <a:rPr lang="en-US" dirty="0"/>
              <a:t>Apply some “user defined” filters</a:t>
            </a:r>
          </a:p>
          <a:p>
            <a:pPr lvl="1"/>
            <a:r>
              <a:rPr lang="en-US" dirty="0"/>
              <a:t>View the report</a:t>
            </a:r>
          </a:p>
          <a:p>
            <a:pPr lvl="1"/>
            <a:r>
              <a:rPr lang="en-US" dirty="0"/>
              <a:t>Edit the report</a:t>
            </a:r>
          </a:p>
          <a:p>
            <a:pPr lvl="1"/>
            <a:r>
              <a:rPr lang="en-US" dirty="0"/>
              <a:t>Format table layout</a:t>
            </a:r>
          </a:p>
          <a:p>
            <a:pPr lvl="1"/>
            <a:r>
              <a:rPr lang="en-US" dirty="0"/>
              <a:t>Add a sort</a:t>
            </a:r>
          </a:p>
          <a:p>
            <a:pPr lvl="1"/>
            <a:r>
              <a:rPr lang="en-US" dirty="0"/>
              <a:t>Edit existing filters</a:t>
            </a:r>
          </a:p>
          <a:p>
            <a:pPr lvl="1"/>
            <a:r>
              <a:rPr lang="en-US" dirty="0"/>
              <a:t>Rename the report</a:t>
            </a:r>
          </a:p>
          <a:p>
            <a:pPr lvl="1"/>
            <a:r>
              <a:rPr lang="en-US" dirty="0"/>
              <a:t>Submit the report</a:t>
            </a:r>
          </a:p>
          <a:p>
            <a:pPr lvl="1"/>
            <a:r>
              <a:rPr lang="en-US" dirty="0"/>
              <a:t>Open the report in Excel</a:t>
            </a:r>
          </a:p>
          <a:p>
            <a:pPr lvl="1"/>
            <a:r>
              <a:rPr lang="en-US" dirty="0"/>
              <a:t>Save and close the report</a:t>
            </a:r>
          </a:p>
        </p:txBody>
      </p:sp>
    </p:spTree>
    <p:extLst>
      <p:ext uri="{BB962C8B-B14F-4D97-AF65-F5344CB8AC3E}">
        <p14:creationId xmlns:p14="http://schemas.microsoft.com/office/powerpoint/2010/main" val="6248650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Your report is now in Excel and can be further modified and printed.</a:t>
            </a:r>
          </a:p>
        </p:txBody>
      </p:sp>
      <p:sp>
        <p:nvSpPr>
          <p:cNvPr id="3" name="Content Placeholder 2">
            <a:extLst>
              <a:ext uri="{FF2B5EF4-FFF2-40B4-BE49-F238E27FC236}">
                <a16:creationId xmlns:a16="http://schemas.microsoft.com/office/drawing/2014/main" id="{E1CAD1C2-F3DF-9281-4631-B81D87CDAB05}"/>
              </a:ext>
            </a:extLst>
          </p:cNvPr>
          <p:cNvSpPr>
            <a:spLocks noGrp="1"/>
          </p:cNvSpPr>
          <p:nvPr>
            <p:ph idx="1"/>
          </p:nvPr>
        </p:nvSpPr>
        <p:spPr/>
        <p:txBody>
          <a:bodyPr/>
          <a:lstStyle/>
          <a:p>
            <a:pPr marL="114300" indent="0">
              <a:buNone/>
            </a:pPr>
            <a:endParaRPr lang="en-US" dirty="0"/>
          </a:p>
        </p:txBody>
      </p:sp>
      <p:pic>
        <p:nvPicPr>
          <p:cNvPr id="5" name="Picture 4">
            <a:extLst>
              <a:ext uri="{FF2B5EF4-FFF2-40B4-BE49-F238E27FC236}">
                <a16:creationId xmlns:a16="http://schemas.microsoft.com/office/drawing/2014/main" id="{93EFF799-EEE6-AA80-7C3C-724BAEFAFB69}"/>
              </a:ext>
            </a:extLst>
          </p:cNvPr>
          <p:cNvPicPr>
            <a:picLocks noChangeAspect="1"/>
          </p:cNvPicPr>
          <p:nvPr/>
        </p:nvPicPr>
        <p:blipFill>
          <a:blip r:embed="rId2"/>
          <a:stretch>
            <a:fillRect/>
          </a:stretch>
        </p:blipFill>
        <p:spPr>
          <a:xfrm>
            <a:off x="914400" y="1611086"/>
            <a:ext cx="6301326" cy="4648200"/>
          </a:xfrm>
          <a:prstGeom prst="rect">
            <a:avLst/>
          </a:prstGeom>
        </p:spPr>
      </p:pic>
    </p:spTree>
    <p:extLst>
      <p:ext uri="{BB962C8B-B14F-4D97-AF65-F5344CB8AC3E}">
        <p14:creationId xmlns:p14="http://schemas.microsoft.com/office/powerpoint/2010/main" val="1349140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 #2</a:t>
            </a:r>
          </a:p>
        </p:txBody>
      </p:sp>
      <p:sp>
        <p:nvSpPr>
          <p:cNvPr id="3" name="Content Placeholder 2"/>
          <p:cNvSpPr>
            <a:spLocks noGrp="1"/>
          </p:cNvSpPr>
          <p:nvPr>
            <p:ph idx="1"/>
          </p:nvPr>
        </p:nvSpPr>
        <p:spPr/>
        <p:txBody>
          <a:bodyPr/>
          <a:lstStyle/>
          <a:p>
            <a:r>
              <a:rPr lang="en-US" dirty="0"/>
              <a:t>We will:</a:t>
            </a:r>
          </a:p>
          <a:p>
            <a:pPr lvl="1"/>
            <a:r>
              <a:rPr lang="en-US" dirty="0"/>
              <a:t>Create a new pivot table report</a:t>
            </a:r>
          </a:p>
          <a:p>
            <a:pPr lvl="1"/>
            <a:r>
              <a:rPr lang="en-US" dirty="0"/>
              <a:t>Define Pivot Items</a:t>
            </a:r>
          </a:p>
          <a:p>
            <a:pPr lvl="1"/>
            <a:r>
              <a:rPr lang="en-US" dirty="0"/>
              <a:t>Add a filter and parameter</a:t>
            </a:r>
          </a:p>
          <a:p>
            <a:pPr lvl="1"/>
            <a:r>
              <a:rPr lang="en-US" dirty="0"/>
              <a:t>Run the report</a:t>
            </a:r>
          </a:p>
          <a:p>
            <a:pPr lvl="1"/>
            <a:r>
              <a:rPr lang="en-US" dirty="0"/>
              <a:t>Save a close the workbook</a:t>
            </a:r>
          </a:p>
        </p:txBody>
      </p:sp>
    </p:spTree>
    <p:extLst>
      <p:ext uri="{BB962C8B-B14F-4D97-AF65-F5344CB8AC3E}">
        <p14:creationId xmlns:p14="http://schemas.microsoft.com/office/powerpoint/2010/main" val="37758986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Please click on “Create Report” from the home page.</a:t>
            </a:r>
          </a:p>
        </p:txBody>
      </p:sp>
      <p:sp>
        <p:nvSpPr>
          <p:cNvPr id="3" name="Content Placeholder 2">
            <a:extLst>
              <a:ext uri="{FF2B5EF4-FFF2-40B4-BE49-F238E27FC236}">
                <a16:creationId xmlns:a16="http://schemas.microsoft.com/office/drawing/2014/main" id="{070301AD-95BC-5629-6E74-8FEC67D71B2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618BCF6-2B60-4893-7B9B-B746964B15A9}"/>
              </a:ext>
            </a:extLst>
          </p:cNvPr>
          <p:cNvPicPr>
            <a:picLocks noChangeAspect="1"/>
          </p:cNvPicPr>
          <p:nvPr/>
        </p:nvPicPr>
        <p:blipFill>
          <a:blip r:embed="rId2"/>
          <a:stretch>
            <a:fillRect/>
          </a:stretch>
        </p:blipFill>
        <p:spPr>
          <a:xfrm>
            <a:off x="457200" y="1626616"/>
            <a:ext cx="7620000" cy="2650632"/>
          </a:xfrm>
          <a:prstGeom prst="rect">
            <a:avLst/>
          </a:prstGeom>
        </p:spPr>
      </p:pic>
    </p:spTree>
    <p:extLst>
      <p:ext uri="{BB962C8B-B14F-4D97-AF65-F5344CB8AC3E}">
        <p14:creationId xmlns:p14="http://schemas.microsoft.com/office/powerpoint/2010/main" val="2255056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From the Survey Base table select the following items: Area, Est id and Survey date, survey type, Survey date Year and Survey date Month.</a:t>
            </a:r>
          </a:p>
        </p:txBody>
      </p:sp>
      <p:sp>
        <p:nvSpPr>
          <p:cNvPr id="3" name="Content Placeholder 2">
            <a:extLst>
              <a:ext uri="{FF2B5EF4-FFF2-40B4-BE49-F238E27FC236}">
                <a16:creationId xmlns:a16="http://schemas.microsoft.com/office/drawing/2014/main" id="{A03E6C45-EEA3-9B84-3285-E54AC9F4251D}"/>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F34EBA6F-7539-E314-EE6F-BD99BF9FC68B}"/>
              </a:ext>
            </a:extLst>
          </p:cNvPr>
          <p:cNvPicPr>
            <a:picLocks noChangeAspect="1"/>
          </p:cNvPicPr>
          <p:nvPr/>
        </p:nvPicPr>
        <p:blipFill>
          <a:blip r:embed="rId2"/>
          <a:stretch>
            <a:fillRect/>
          </a:stretch>
        </p:blipFill>
        <p:spPr>
          <a:xfrm>
            <a:off x="533400" y="1600200"/>
            <a:ext cx="6058194" cy="4547049"/>
          </a:xfrm>
          <a:prstGeom prst="rect">
            <a:avLst/>
          </a:prstGeom>
        </p:spPr>
      </p:pic>
    </p:spTree>
    <p:extLst>
      <p:ext uri="{BB962C8B-B14F-4D97-AF65-F5344CB8AC3E}">
        <p14:creationId xmlns:p14="http://schemas.microsoft.com/office/powerpoint/2010/main" val="4008319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Make sure your screen looks like this.</a:t>
            </a:r>
            <a:br>
              <a:rPr lang="en-US" sz="1800" dirty="0"/>
            </a:br>
            <a:r>
              <a:rPr lang="en-US" sz="1800" dirty="0"/>
              <a:t>Save the report as your IHS Training Report 3 followed by your </a:t>
            </a:r>
            <a:r>
              <a:rPr lang="en-US" sz="1800" dirty="0" err="1"/>
              <a:t>intials</a:t>
            </a:r>
            <a:r>
              <a:rPr lang="en-US" sz="1800" dirty="0"/>
              <a:t>. (ex: IHS Training Report 3 - JG), then click Pivots.</a:t>
            </a:r>
          </a:p>
        </p:txBody>
      </p:sp>
      <p:sp>
        <p:nvSpPr>
          <p:cNvPr id="3" name="Content Placeholder 2">
            <a:extLst>
              <a:ext uri="{FF2B5EF4-FFF2-40B4-BE49-F238E27FC236}">
                <a16:creationId xmlns:a16="http://schemas.microsoft.com/office/drawing/2014/main" id="{79653EDB-11A5-97DD-37F8-CBFCA5D3996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BBEFF47-12F7-3282-F360-F8FE22AD148D}"/>
              </a:ext>
            </a:extLst>
          </p:cNvPr>
          <p:cNvPicPr>
            <a:picLocks noChangeAspect="1"/>
          </p:cNvPicPr>
          <p:nvPr/>
        </p:nvPicPr>
        <p:blipFill>
          <a:blip r:embed="rId2"/>
          <a:stretch>
            <a:fillRect/>
          </a:stretch>
        </p:blipFill>
        <p:spPr>
          <a:xfrm>
            <a:off x="457199" y="1589314"/>
            <a:ext cx="7679363" cy="3668486"/>
          </a:xfrm>
          <a:prstGeom prst="rect">
            <a:avLst/>
          </a:prstGeom>
        </p:spPr>
      </p:pic>
    </p:spTree>
    <p:extLst>
      <p:ext uri="{BB962C8B-B14F-4D97-AF65-F5344CB8AC3E}">
        <p14:creationId xmlns:p14="http://schemas.microsoft.com/office/powerpoint/2010/main" val="1917145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Drag Area over to Pivot Filters on the right. Drag Type description under Column Labels and Survey Date Year/Survey Date Month under Row Labels.  Lastly drag Est Id under Values and change the Summarized By to Count.</a:t>
            </a:r>
            <a:br>
              <a:rPr lang="en-US" sz="1800" dirty="0"/>
            </a:br>
            <a:r>
              <a:rPr lang="en-US" sz="1800" dirty="0"/>
              <a:t>Make sure that your screen looks like this and click parameters.</a:t>
            </a:r>
          </a:p>
        </p:txBody>
      </p:sp>
      <p:sp>
        <p:nvSpPr>
          <p:cNvPr id="3" name="Content Placeholder 2">
            <a:extLst>
              <a:ext uri="{FF2B5EF4-FFF2-40B4-BE49-F238E27FC236}">
                <a16:creationId xmlns:a16="http://schemas.microsoft.com/office/drawing/2014/main" id="{9CB929F3-454E-3438-A47C-03586A23A9D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FA18147-FE1C-758F-D52F-C20B0B0C2284}"/>
              </a:ext>
            </a:extLst>
          </p:cNvPr>
          <p:cNvPicPr>
            <a:picLocks noChangeAspect="1"/>
          </p:cNvPicPr>
          <p:nvPr/>
        </p:nvPicPr>
        <p:blipFill>
          <a:blip r:embed="rId2"/>
          <a:stretch>
            <a:fillRect/>
          </a:stretch>
        </p:blipFill>
        <p:spPr>
          <a:xfrm>
            <a:off x="457200" y="1676400"/>
            <a:ext cx="7620000" cy="3280834"/>
          </a:xfrm>
          <a:prstGeom prst="rect">
            <a:avLst/>
          </a:prstGeom>
        </p:spPr>
      </p:pic>
    </p:spTree>
    <p:extLst>
      <p:ext uri="{BB962C8B-B14F-4D97-AF65-F5344CB8AC3E}">
        <p14:creationId xmlns:p14="http://schemas.microsoft.com/office/powerpoint/2010/main" val="1803943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Drag Survey date over to the right under Filters.  Make sure the details match these and click the List of Values tab.</a:t>
            </a:r>
          </a:p>
        </p:txBody>
      </p:sp>
      <p:sp>
        <p:nvSpPr>
          <p:cNvPr id="3" name="Content Placeholder 2">
            <a:extLst>
              <a:ext uri="{FF2B5EF4-FFF2-40B4-BE49-F238E27FC236}">
                <a16:creationId xmlns:a16="http://schemas.microsoft.com/office/drawing/2014/main" id="{3F96EB68-D1B7-2D1E-9A32-107A9D405BD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B0E9B0B-7D71-79BB-15C5-58D3A556CA80}"/>
              </a:ext>
            </a:extLst>
          </p:cNvPr>
          <p:cNvPicPr>
            <a:picLocks noChangeAspect="1"/>
          </p:cNvPicPr>
          <p:nvPr/>
        </p:nvPicPr>
        <p:blipFill>
          <a:blip r:embed="rId2"/>
          <a:stretch>
            <a:fillRect/>
          </a:stretch>
        </p:blipFill>
        <p:spPr>
          <a:xfrm>
            <a:off x="457199" y="1600200"/>
            <a:ext cx="7501647" cy="2895600"/>
          </a:xfrm>
          <a:prstGeom prst="rect">
            <a:avLst/>
          </a:prstGeom>
        </p:spPr>
      </p:pic>
    </p:spTree>
    <p:extLst>
      <p:ext uri="{BB962C8B-B14F-4D97-AF65-F5344CB8AC3E}">
        <p14:creationId xmlns:p14="http://schemas.microsoft.com/office/powerpoint/2010/main" val="41858364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Make sure the List of Values match these and click the Default Values tab.</a:t>
            </a:r>
          </a:p>
        </p:txBody>
      </p:sp>
      <p:sp>
        <p:nvSpPr>
          <p:cNvPr id="3" name="Content Placeholder 2">
            <a:extLst>
              <a:ext uri="{FF2B5EF4-FFF2-40B4-BE49-F238E27FC236}">
                <a16:creationId xmlns:a16="http://schemas.microsoft.com/office/drawing/2014/main" id="{AD2EA089-0BB7-4391-3BC4-05901D841FE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8A40B95-48EC-91FD-C8F4-FA6F7C2054BE}"/>
              </a:ext>
            </a:extLst>
          </p:cNvPr>
          <p:cNvPicPr>
            <a:picLocks noChangeAspect="1"/>
          </p:cNvPicPr>
          <p:nvPr/>
        </p:nvPicPr>
        <p:blipFill>
          <a:blip r:embed="rId2"/>
          <a:stretch>
            <a:fillRect/>
          </a:stretch>
        </p:blipFill>
        <p:spPr>
          <a:xfrm>
            <a:off x="457199" y="1632857"/>
            <a:ext cx="7653453" cy="3320143"/>
          </a:xfrm>
          <a:prstGeom prst="rect">
            <a:avLst/>
          </a:prstGeom>
        </p:spPr>
      </p:pic>
    </p:spTree>
    <p:extLst>
      <p:ext uri="{BB962C8B-B14F-4D97-AF65-F5344CB8AC3E}">
        <p14:creationId xmlns:p14="http://schemas.microsoft.com/office/powerpoint/2010/main" val="3046243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1800" dirty="0"/>
            </a:br>
            <a:r>
              <a:rPr lang="en-US" sz="1800" dirty="0"/>
              <a:t>Make sure the Default Values match these and click Save and Run.</a:t>
            </a:r>
            <a:br>
              <a:rPr lang="en-US" sz="1800" dirty="0"/>
            </a:br>
            <a:r>
              <a:rPr lang="en-US" sz="1800" dirty="0"/>
              <a:t>(A filter was automatically created when we created the parameter.  We will leave it enabled.)</a:t>
            </a:r>
            <a:br>
              <a:rPr lang="en-US" sz="1800" dirty="0"/>
            </a:br>
            <a:br>
              <a:rPr lang="en-US" sz="1800" dirty="0"/>
            </a:br>
            <a:endParaRPr lang="en-US" sz="1800" dirty="0"/>
          </a:p>
        </p:txBody>
      </p:sp>
      <p:sp>
        <p:nvSpPr>
          <p:cNvPr id="3" name="Content Placeholder 2">
            <a:extLst>
              <a:ext uri="{FF2B5EF4-FFF2-40B4-BE49-F238E27FC236}">
                <a16:creationId xmlns:a16="http://schemas.microsoft.com/office/drawing/2014/main" id="{DD6955DC-05D6-5D0D-4813-7BD0EFCD628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619ADCA-693C-C0A0-DDEE-192780B65266}"/>
              </a:ext>
            </a:extLst>
          </p:cNvPr>
          <p:cNvPicPr>
            <a:picLocks noChangeAspect="1"/>
          </p:cNvPicPr>
          <p:nvPr/>
        </p:nvPicPr>
        <p:blipFill>
          <a:blip r:embed="rId2"/>
          <a:stretch>
            <a:fillRect/>
          </a:stretch>
        </p:blipFill>
        <p:spPr>
          <a:xfrm>
            <a:off x="533400" y="1676400"/>
            <a:ext cx="6896473" cy="3820524"/>
          </a:xfrm>
          <a:prstGeom prst="rect">
            <a:avLst/>
          </a:prstGeom>
        </p:spPr>
      </p:pic>
    </p:spTree>
    <p:extLst>
      <p:ext uri="{BB962C8B-B14F-4D97-AF65-F5344CB8AC3E}">
        <p14:creationId xmlns:p14="http://schemas.microsoft.com/office/powerpoint/2010/main" val="3453648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the drop-down for Insp Date and see all the options available.</a:t>
            </a:r>
            <a:br>
              <a:rPr lang="en-US" sz="1800" dirty="0"/>
            </a:br>
            <a:r>
              <a:rPr lang="en-US" sz="1800" dirty="0"/>
              <a:t>Leave it set to Custom.</a:t>
            </a:r>
          </a:p>
        </p:txBody>
      </p:sp>
      <p:sp>
        <p:nvSpPr>
          <p:cNvPr id="3" name="Content Placeholder 2">
            <a:extLst>
              <a:ext uri="{FF2B5EF4-FFF2-40B4-BE49-F238E27FC236}">
                <a16:creationId xmlns:a16="http://schemas.microsoft.com/office/drawing/2014/main" id="{AEF0F75D-88AB-26EF-3639-568D87CD0A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0C97A97-9B29-A6B0-6381-F30EAF3FB414}"/>
              </a:ext>
            </a:extLst>
          </p:cNvPr>
          <p:cNvPicPr>
            <a:picLocks noChangeAspect="1"/>
          </p:cNvPicPr>
          <p:nvPr/>
        </p:nvPicPr>
        <p:blipFill>
          <a:blip r:embed="rId2"/>
          <a:stretch>
            <a:fillRect/>
          </a:stretch>
        </p:blipFill>
        <p:spPr>
          <a:xfrm>
            <a:off x="457200" y="1671525"/>
            <a:ext cx="7467600" cy="3494916"/>
          </a:xfrm>
          <a:prstGeom prst="rect">
            <a:avLst/>
          </a:prstGeom>
        </p:spPr>
      </p:pic>
    </p:spTree>
    <p:extLst>
      <p:ext uri="{BB962C8B-B14F-4D97-AF65-F5344CB8AC3E}">
        <p14:creationId xmlns:p14="http://schemas.microsoft.com/office/powerpoint/2010/main" val="400155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to </a:t>
            </a:r>
            <a:r>
              <a:rPr lang="en-US" dirty="0" err="1"/>
              <a:t>SplashBI</a:t>
            </a:r>
            <a:r>
              <a:rPr lang="en-US" dirty="0"/>
              <a:t>	</a:t>
            </a:r>
          </a:p>
        </p:txBody>
      </p:sp>
      <p:sp>
        <p:nvSpPr>
          <p:cNvPr id="3" name="Content Placeholder 2"/>
          <p:cNvSpPr>
            <a:spLocks noGrp="1"/>
          </p:cNvSpPr>
          <p:nvPr>
            <p:ph idx="1"/>
          </p:nvPr>
        </p:nvSpPr>
        <p:spPr/>
        <p:txBody>
          <a:bodyPr/>
          <a:lstStyle/>
          <a:p>
            <a:r>
              <a:rPr lang="en-US" dirty="0"/>
              <a:t>Launch preferred browser (we recommend Chrome).</a:t>
            </a:r>
          </a:p>
          <a:p>
            <a:r>
              <a:rPr lang="en-US" dirty="0"/>
              <a:t>Type in the following URL for this training:</a:t>
            </a:r>
          </a:p>
          <a:p>
            <a:pPr lvl="1"/>
            <a:r>
              <a:rPr lang="en-US" sz="1800" dirty="0"/>
              <a:t> https://splashbi.cdpehs.com/SplashBI/en_US/Login.html</a:t>
            </a:r>
            <a:endParaRPr lang="en-US" sz="1800" u="sng" dirty="0"/>
          </a:p>
          <a:p>
            <a:pPr lvl="1"/>
            <a:r>
              <a:rPr lang="en-US" dirty="0"/>
              <a:t>After typing in the </a:t>
            </a:r>
            <a:r>
              <a:rPr lang="en-US" dirty="0" err="1"/>
              <a:t>SplashBI</a:t>
            </a:r>
            <a:r>
              <a:rPr lang="en-US" dirty="0"/>
              <a:t> URL you should be brought to the Login page.</a:t>
            </a:r>
          </a:p>
        </p:txBody>
      </p:sp>
    </p:spTree>
    <p:extLst>
      <p:ext uri="{BB962C8B-B14F-4D97-AF65-F5344CB8AC3E}">
        <p14:creationId xmlns:p14="http://schemas.microsoft.com/office/powerpoint/2010/main" val="17887491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Leave the default values in the date fields and Submit the report.</a:t>
            </a:r>
            <a:br>
              <a:rPr lang="en-US" sz="1800" dirty="0"/>
            </a:br>
            <a:r>
              <a:rPr lang="en-US" sz="1800" dirty="0"/>
              <a:t>Refresh until it’s successful and choose the EXCEL output for this report.</a:t>
            </a:r>
          </a:p>
        </p:txBody>
      </p:sp>
      <p:sp>
        <p:nvSpPr>
          <p:cNvPr id="3" name="Content Placeholder 2">
            <a:extLst>
              <a:ext uri="{FF2B5EF4-FFF2-40B4-BE49-F238E27FC236}">
                <a16:creationId xmlns:a16="http://schemas.microsoft.com/office/drawing/2014/main" id="{B2EC0EF7-BFB2-5399-DB85-8A5F278F74E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8CF22D1-70B1-F118-7E22-ACE592556BB6}"/>
              </a:ext>
            </a:extLst>
          </p:cNvPr>
          <p:cNvPicPr>
            <a:picLocks noChangeAspect="1"/>
          </p:cNvPicPr>
          <p:nvPr/>
        </p:nvPicPr>
        <p:blipFill>
          <a:blip r:embed="rId2"/>
          <a:stretch>
            <a:fillRect/>
          </a:stretch>
        </p:blipFill>
        <p:spPr>
          <a:xfrm>
            <a:off x="478971" y="1621970"/>
            <a:ext cx="7615566" cy="3254829"/>
          </a:xfrm>
          <a:prstGeom prst="rect">
            <a:avLst/>
          </a:prstGeom>
        </p:spPr>
      </p:pic>
    </p:spTree>
    <p:extLst>
      <p:ext uri="{BB962C8B-B14F-4D97-AF65-F5344CB8AC3E}">
        <p14:creationId xmlns:p14="http://schemas.microsoft.com/office/powerpoint/2010/main" val="35823458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You may need to click on “Enable Editing” in Excel.</a:t>
            </a:r>
          </a:p>
        </p:txBody>
      </p:sp>
      <p:sp>
        <p:nvSpPr>
          <p:cNvPr id="3" name="Content Placeholder 2">
            <a:extLst>
              <a:ext uri="{FF2B5EF4-FFF2-40B4-BE49-F238E27FC236}">
                <a16:creationId xmlns:a16="http://schemas.microsoft.com/office/drawing/2014/main" id="{2DEDA0D8-DDF8-4D4A-7BF5-7C2A89B2DF3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4238157-AA45-C019-6734-BA353CB8A08B}"/>
              </a:ext>
            </a:extLst>
          </p:cNvPr>
          <p:cNvPicPr>
            <a:picLocks noChangeAspect="1"/>
          </p:cNvPicPr>
          <p:nvPr/>
        </p:nvPicPr>
        <p:blipFill>
          <a:blip r:embed="rId2"/>
          <a:stretch>
            <a:fillRect/>
          </a:stretch>
        </p:blipFill>
        <p:spPr>
          <a:xfrm>
            <a:off x="533399" y="1669760"/>
            <a:ext cx="7328115" cy="3588040"/>
          </a:xfrm>
          <a:prstGeom prst="rect">
            <a:avLst/>
          </a:prstGeom>
        </p:spPr>
      </p:pic>
    </p:spTree>
    <p:extLst>
      <p:ext uri="{BB962C8B-B14F-4D97-AF65-F5344CB8AC3E}">
        <p14:creationId xmlns:p14="http://schemas.microsoft.com/office/powerpoint/2010/main" val="1942910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Click on the Report Name tab at the bottom to see your pivot table report.</a:t>
            </a:r>
            <a:br>
              <a:rPr lang="en-US" sz="1800" dirty="0"/>
            </a:br>
            <a:r>
              <a:rPr lang="en-US" sz="1800" dirty="0"/>
              <a:t>Close out of Excel and click the home button in </a:t>
            </a:r>
            <a:r>
              <a:rPr lang="en-US" sz="1800" dirty="0" err="1"/>
              <a:t>SplashBI</a:t>
            </a:r>
            <a:r>
              <a:rPr lang="en-US" sz="1800" dirty="0"/>
              <a:t>.</a:t>
            </a:r>
          </a:p>
        </p:txBody>
      </p:sp>
      <p:sp>
        <p:nvSpPr>
          <p:cNvPr id="3" name="Content Placeholder 2">
            <a:extLst>
              <a:ext uri="{FF2B5EF4-FFF2-40B4-BE49-F238E27FC236}">
                <a16:creationId xmlns:a16="http://schemas.microsoft.com/office/drawing/2014/main" id="{597F7F9C-DD45-1031-12FF-244C98DD460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6A4A244-1C4B-D41C-345F-8834117E1A25}"/>
              </a:ext>
            </a:extLst>
          </p:cNvPr>
          <p:cNvPicPr>
            <a:picLocks noChangeAspect="1"/>
          </p:cNvPicPr>
          <p:nvPr/>
        </p:nvPicPr>
        <p:blipFill>
          <a:blip r:embed="rId2"/>
          <a:stretch>
            <a:fillRect/>
          </a:stretch>
        </p:blipFill>
        <p:spPr>
          <a:xfrm>
            <a:off x="489857" y="1600200"/>
            <a:ext cx="7540240" cy="3124200"/>
          </a:xfrm>
          <a:prstGeom prst="rect">
            <a:avLst/>
          </a:prstGeom>
        </p:spPr>
      </p:pic>
    </p:spTree>
    <p:extLst>
      <p:ext uri="{BB962C8B-B14F-4D97-AF65-F5344CB8AC3E}">
        <p14:creationId xmlns:p14="http://schemas.microsoft.com/office/powerpoint/2010/main" val="486918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Reports</a:t>
            </a:r>
          </a:p>
        </p:txBody>
      </p:sp>
      <p:sp>
        <p:nvSpPr>
          <p:cNvPr id="4" name="Content Placeholder 3"/>
          <p:cNvSpPr>
            <a:spLocks noGrp="1"/>
          </p:cNvSpPr>
          <p:nvPr>
            <p:ph idx="1"/>
          </p:nvPr>
        </p:nvSpPr>
        <p:spPr/>
        <p:txBody>
          <a:bodyPr/>
          <a:lstStyle/>
          <a:p>
            <a:r>
              <a:rPr lang="en-US" dirty="0"/>
              <a:t>Sharing a report allows others to view, analyze and print the report.  They will only see the data that belongs to them assuming they have the appropriate database privileges.</a:t>
            </a:r>
          </a:p>
          <a:p>
            <a:r>
              <a:rPr lang="en-US" dirty="0"/>
              <a:t>Anyone that has shared a report with you can also un-share a report.  We suggest saving any shared reports as your own if you find them beneficial.</a:t>
            </a:r>
          </a:p>
          <a:p>
            <a:r>
              <a:rPr lang="en-US" dirty="0"/>
              <a:t>You will lose a shared report from anyone who’s account gets deleted for any reason.  We suggest saving any shared reports as your own if you find them beneficial.</a:t>
            </a:r>
          </a:p>
        </p:txBody>
      </p:sp>
    </p:spTree>
    <p:extLst>
      <p:ext uri="{BB962C8B-B14F-4D97-AF65-F5344CB8AC3E}">
        <p14:creationId xmlns:p14="http://schemas.microsoft.com/office/powerpoint/2010/main" val="10495619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To share a report, you will need to open the desired report up in edit mode and click the 3 vertical dots (</a:t>
            </a:r>
            <a:r>
              <a:rPr lang="en-US" sz="1800" dirty="0" err="1"/>
              <a:t>elypse</a:t>
            </a:r>
            <a:r>
              <a:rPr lang="en-US" sz="1800" dirty="0"/>
              <a:t>) icon.  In the list of options, select Share.</a:t>
            </a:r>
          </a:p>
        </p:txBody>
      </p:sp>
      <p:sp>
        <p:nvSpPr>
          <p:cNvPr id="3" name="Content Placeholder 2">
            <a:extLst>
              <a:ext uri="{FF2B5EF4-FFF2-40B4-BE49-F238E27FC236}">
                <a16:creationId xmlns:a16="http://schemas.microsoft.com/office/drawing/2014/main" id="{266DD034-116E-6B29-852A-2439868C170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9F460FF-DEF3-C02D-DCE6-68EA6A581AE5}"/>
              </a:ext>
            </a:extLst>
          </p:cNvPr>
          <p:cNvPicPr>
            <a:picLocks noChangeAspect="1"/>
          </p:cNvPicPr>
          <p:nvPr/>
        </p:nvPicPr>
        <p:blipFill>
          <a:blip r:embed="rId2"/>
          <a:stretch>
            <a:fillRect/>
          </a:stretch>
        </p:blipFill>
        <p:spPr>
          <a:xfrm>
            <a:off x="457199" y="1600200"/>
            <a:ext cx="7606493" cy="2438400"/>
          </a:xfrm>
          <a:prstGeom prst="rect">
            <a:avLst/>
          </a:prstGeom>
        </p:spPr>
      </p:pic>
    </p:spTree>
    <p:extLst>
      <p:ext uri="{BB962C8B-B14F-4D97-AF65-F5344CB8AC3E}">
        <p14:creationId xmlns:p14="http://schemas.microsoft.com/office/powerpoint/2010/main" val="24830745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Choose the person from the Available Users on the left, check the box next to their name and click the arrow pointing towards the right.  After clicking “Save”, that user will see that the report has been shared with them.</a:t>
            </a:r>
          </a:p>
        </p:txBody>
      </p:sp>
      <p:sp>
        <p:nvSpPr>
          <p:cNvPr id="3" name="Content Placeholder 2">
            <a:extLst>
              <a:ext uri="{FF2B5EF4-FFF2-40B4-BE49-F238E27FC236}">
                <a16:creationId xmlns:a16="http://schemas.microsoft.com/office/drawing/2014/main" id="{DAB15B6C-A443-8E5D-15B3-4DB5DCC8BEE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E09E49D-3FAE-10B5-7034-D2FBD8DE79FF}"/>
              </a:ext>
            </a:extLst>
          </p:cNvPr>
          <p:cNvPicPr>
            <a:picLocks noChangeAspect="1"/>
          </p:cNvPicPr>
          <p:nvPr/>
        </p:nvPicPr>
        <p:blipFill>
          <a:blip r:embed="rId2"/>
          <a:stretch>
            <a:fillRect/>
          </a:stretch>
        </p:blipFill>
        <p:spPr>
          <a:xfrm>
            <a:off x="533400" y="1705206"/>
            <a:ext cx="7467600" cy="3552594"/>
          </a:xfrm>
          <a:prstGeom prst="rect">
            <a:avLst/>
          </a:prstGeom>
        </p:spPr>
      </p:pic>
    </p:spTree>
    <p:extLst>
      <p:ext uri="{BB962C8B-B14F-4D97-AF65-F5344CB8AC3E}">
        <p14:creationId xmlns:p14="http://schemas.microsoft.com/office/powerpoint/2010/main" val="39423307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884238"/>
          </a:xfrm>
        </p:spPr>
        <p:txBody>
          <a:bodyPr/>
          <a:lstStyle/>
          <a:p>
            <a:r>
              <a:rPr lang="en-US" sz="2800" dirty="0"/>
              <a:t>Please log out of </a:t>
            </a:r>
            <a:r>
              <a:rPr lang="en-US" sz="2800" dirty="0" err="1"/>
              <a:t>SplashBI</a:t>
            </a:r>
            <a:r>
              <a:rPr lang="en-US" sz="2800" dirty="0"/>
              <a:t>.</a:t>
            </a:r>
            <a:br>
              <a:rPr lang="en-US" dirty="0"/>
            </a:br>
            <a:endParaRPr lang="en-US" dirty="0"/>
          </a:p>
        </p:txBody>
      </p:sp>
      <p:sp>
        <p:nvSpPr>
          <p:cNvPr id="4" name="Content Placeholder 3"/>
          <p:cNvSpPr>
            <a:spLocks noGrp="1"/>
          </p:cNvSpPr>
          <p:nvPr>
            <p:ph idx="1"/>
          </p:nvPr>
        </p:nvSpPr>
        <p:spPr/>
        <p:txBody>
          <a:bodyPr/>
          <a:lstStyle/>
          <a:p>
            <a:r>
              <a:rPr lang="en-US" dirty="0"/>
              <a:t>This concludes our </a:t>
            </a:r>
            <a:r>
              <a:rPr lang="en-US" dirty="0" err="1"/>
              <a:t>SplashBI</a:t>
            </a:r>
            <a:r>
              <a:rPr lang="en-US" dirty="0"/>
              <a:t> 201 training presentation.  This should give you enough of a basis to begin creating your own reports.</a:t>
            </a:r>
          </a:p>
          <a:p>
            <a:r>
              <a:rPr lang="en-US" dirty="0"/>
              <a:t>For a tutorial on signing into and running existing reports in </a:t>
            </a:r>
            <a:r>
              <a:rPr lang="en-US" dirty="0" err="1"/>
              <a:t>SplashBI</a:t>
            </a:r>
            <a:r>
              <a:rPr lang="en-US" dirty="0"/>
              <a:t>, please go through our </a:t>
            </a:r>
            <a:r>
              <a:rPr lang="en-US" dirty="0" err="1"/>
              <a:t>SplashBI</a:t>
            </a:r>
            <a:r>
              <a:rPr lang="en-US" dirty="0"/>
              <a:t> 101 PowerPoint.</a:t>
            </a:r>
          </a:p>
          <a:p>
            <a:pPr marL="114300" indent="0">
              <a:buNone/>
            </a:pPr>
            <a:endParaRPr lang="en-US" dirty="0"/>
          </a:p>
        </p:txBody>
      </p:sp>
    </p:spTree>
    <p:extLst>
      <p:ext uri="{BB962C8B-B14F-4D97-AF65-F5344CB8AC3E}">
        <p14:creationId xmlns:p14="http://schemas.microsoft.com/office/powerpoint/2010/main" val="37744686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Contact CDP’s Customer Support</a:t>
            </a:r>
          </a:p>
        </p:txBody>
      </p:sp>
      <p:sp>
        <p:nvSpPr>
          <p:cNvPr id="3" name="Content Placeholder 2"/>
          <p:cNvSpPr>
            <a:spLocks noGrp="1"/>
          </p:cNvSpPr>
          <p:nvPr>
            <p:ph idx="1"/>
          </p:nvPr>
        </p:nvSpPr>
        <p:spPr/>
        <p:txBody>
          <a:bodyPr/>
          <a:lstStyle/>
          <a:p>
            <a:r>
              <a:rPr lang="en-US" dirty="0">
                <a:hlinkClick r:id="rId2"/>
              </a:rPr>
              <a:t>www.cdpehs.com</a:t>
            </a:r>
          </a:p>
          <a:p>
            <a:r>
              <a:rPr lang="en-US" dirty="0">
                <a:hlinkClick r:id="rId3"/>
              </a:rPr>
              <a:t>ehsupport@cdpehs.com</a:t>
            </a:r>
            <a:endParaRPr lang="en-US" dirty="0"/>
          </a:p>
          <a:p>
            <a:pPr lvl="1"/>
            <a:r>
              <a:rPr lang="en-US" dirty="0"/>
              <a:t>The email listed above includes the following CDP personnel:</a:t>
            </a:r>
          </a:p>
          <a:p>
            <a:pPr lvl="1"/>
            <a:r>
              <a:rPr lang="en-US" dirty="0"/>
              <a:t>Shelly Cecil</a:t>
            </a:r>
          </a:p>
          <a:p>
            <a:pPr lvl="1"/>
            <a:r>
              <a:rPr lang="en-US" dirty="0"/>
              <a:t>John Grady</a:t>
            </a:r>
          </a:p>
          <a:p>
            <a:pPr lvl="1"/>
            <a:r>
              <a:rPr lang="en-US" dirty="0"/>
              <a:t>Trevor Cannon</a:t>
            </a:r>
          </a:p>
          <a:p>
            <a:r>
              <a:rPr lang="en-US" dirty="0"/>
              <a:t>866-237-4814</a:t>
            </a:r>
          </a:p>
          <a:p>
            <a:endParaRPr lang="en-US" dirty="0"/>
          </a:p>
          <a:p>
            <a:pPr lvl="1"/>
            <a:endParaRPr lang="en-US" dirty="0"/>
          </a:p>
        </p:txBody>
      </p:sp>
    </p:spTree>
    <p:extLst>
      <p:ext uri="{BB962C8B-B14F-4D97-AF65-F5344CB8AC3E}">
        <p14:creationId xmlns:p14="http://schemas.microsoft.com/office/powerpoint/2010/main" val="3030704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DP">
      <a:dk1>
        <a:srgbClr val="627E9A"/>
      </a:dk1>
      <a:lt1>
        <a:srgbClr val="EAEAEA"/>
      </a:lt1>
      <a:dk2>
        <a:srgbClr val="001E50"/>
      </a:dk2>
      <a:lt2>
        <a:srgbClr val="999999"/>
      </a:lt2>
      <a:accent1>
        <a:srgbClr val="627E9A"/>
      </a:accent1>
      <a:accent2>
        <a:srgbClr val="627E9A"/>
      </a:accent2>
      <a:accent3>
        <a:srgbClr val="999999"/>
      </a:accent3>
      <a:accent4>
        <a:srgbClr val="4A66AC"/>
      </a:accent4>
      <a:accent5>
        <a:srgbClr val="5AA2AE"/>
      </a:accent5>
      <a:accent6>
        <a:srgbClr val="9D90A0"/>
      </a:accent6>
      <a:hlink>
        <a:srgbClr val="001E50"/>
      </a:hlink>
      <a:folHlink>
        <a:srgbClr val="99999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0C3A0BD11825408926B5293D12C9DD" ma:contentTypeVersion="1" ma:contentTypeDescription="Create a new document." ma:contentTypeScope="" ma:versionID="ec10d5f3d1e10ddeb5c2b6770f500080">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1EE07-C5C9-452D-811A-F3A960DEF314}">
  <ds:schemaRefs>
    <ds:schemaRef ds:uri="http://purl.org/dc/elements/1.1/"/>
    <ds:schemaRef ds:uri="http://schemas.microsoft.com/sharepoint/v4"/>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5C261CC-8C1B-4F4A-B8D7-2508FE956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557986-909A-4118-822F-204C74421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5591</TotalTime>
  <Words>2952</Words>
  <Application>Microsoft Office PowerPoint</Application>
  <PresentationFormat>On-screen Show (4:3)</PresentationFormat>
  <Paragraphs>176</Paragraphs>
  <Slides>97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Calibri</vt:lpstr>
      <vt:lpstr>Century Gothic</vt:lpstr>
      <vt:lpstr>Garamond</vt:lpstr>
      <vt:lpstr>Wingdings</vt:lpstr>
      <vt:lpstr>Adjacency</vt:lpstr>
      <vt:lpstr>Introduction to SplashBI (201 Training)</vt:lpstr>
      <vt:lpstr>PowerPoint Presentation</vt:lpstr>
      <vt:lpstr>What we are going to do….</vt:lpstr>
      <vt:lpstr>A little about SplashBI </vt:lpstr>
      <vt:lpstr>Why use SplashBI </vt:lpstr>
      <vt:lpstr>Key Terminology </vt:lpstr>
      <vt:lpstr>PowerPoint Presentation</vt:lpstr>
      <vt:lpstr>REPORT #1</vt:lpstr>
      <vt:lpstr>Connecting to SplashBI </vt:lpstr>
      <vt:lpstr>PowerPoint Presentation</vt:lpstr>
      <vt:lpstr>Enter  Username = User-name given to you by CDP Password = Password given to you by CDP </vt:lpstr>
      <vt:lpstr>Home Screen </vt:lpstr>
      <vt:lpstr>See all, create new, favorites and generated reports… User profile, settings, help and log out… Change layout…</vt:lpstr>
      <vt:lpstr>Click on “Create Report”.  We will open an existing report later in this session.</vt:lpstr>
      <vt:lpstr>You will next select the domain that contains the information that you want to use. You will only see the domains that you are authorized to see (IHS Environmental). You will only see the data that belongs to you.</vt:lpstr>
      <vt:lpstr>Select the table(s) that contain the items that you want to use in your report. Clicking the arrow to the left of the table will expand the table to show all items contained within the table. Select the “Establishments” table.  Click the arrow to the left of “Establishments” to see the items.</vt:lpstr>
      <vt:lpstr>Scroll down the list of items.  To select an item check the box to the left of the item(s) and click the (&gt;) sign in between the 2 panes.   Let’s select the Est Number, Establishment Type (select the one with a, not the #), Premise Name and Primary Phone. Check the box to the left of these items and click the (&gt;) arrow.</vt:lpstr>
      <vt:lpstr>Your screen should now look like this. </vt:lpstr>
      <vt:lpstr>You can re-arrange the order the items appear in the report. To re-arrange the items you will check the box to the left of the column name and click the blue navigation buttons above (top, up, down and bottom). </vt:lpstr>
      <vt:lpstr>To de-select an item you will click the delete icon (trash can) to the right of the column name.</vt:lpstr>
      <vt:lpstr>To prevent the duplication of rows check the box next to “Distinct”.</vt:lpstr>
      <vt:lpstr>Please click on the icon for “Filters”.   We will now create a filter to only see certain establishment types.</vt:lpstr>
      <vt:lpstr>You will need to select the items you want to build the filter on.  To do this you will click on the column name and drag it over to the Filters pane.  Click on “Establishment Type Desc” and drag it over to the Filters pane.</vt:lpstr>
      <vt:lpstr>Click the checkbox next to the Filter Name to define your filter.</vt:lpstr>
      <vt:lpstr>Now you will see the filter options below.  The “Details” tab will allow you to define what type of data it is and how it will be entered or selected when running this report.  In this case we will make it required (checkbox next to the word Required) and then under the List of Values tab, identify it as a Drop-Down list.  We will also allow multiple types to be selected.</vt:lpstr>
      <vt:lpstr>Please save your work by clicking the “Save” icon in the top right hand corner.</vt:lpstr>
      <vt:lpstr>When you first click the Save icon you will be prompted to enter a Report Name.  Please enter “IHS Training Report xxxxxxx” where xxxxxxx is your name. Ex: “IHS Training Report John” Click “Save”.</vt:lpstr>
      <vt:lpstr>After clicking “Save” you will receive a message letting you know it was saved successfully.</vt:lpstr>
      <vt:lpstr>Click the “Run” button.</vt:lpstr>
      <vt:lpstr>We are now ready to view the report.  Notice the drop-down for Est Type.</vt:lpstr>
      <vt:lpstr>When creating filters, the application will auto-create parameters to choose what you want to see displayed in the report.  Since we have a filter created to require at least one establishment type, you will need to select one (or more.) Choose Establishment Type “Café/Restaurant” and click “View Now”.</vt:lpstr>
      <vt:lpstr>You will now see a list of all Café/Restaurant establishments. Notice at the top that you can navigate between pages, see the total number of pages and see the number of items returned in the report.</vt:lpstr>
      <vt:lpstr>Let’s go in and edit the report.  Click the ellipse (3 vertical dots) with More underneath it and select Edit.</vt:lpstr>
      <vt:lpstr>Click on the “Filter Criteria” icon on the right.</vt:lpstr>
      <vt:lpstr>Uncheck the “Enable” option for the Est Type parameter to avoid confusion when running this report.</vt:lpstr>
      <vt:lpstr>Click the “Save and Run” button.</vt:lpstr>
      <vt:lpstr>The parameter for Establishment Type is now gone.  Click “View Now”.</vt:lpstr>
      <vt:lpstr>Once the information is displayed click the “Edit Report” icon.</vt:lpstr>
      <vt:lpstr>Click the “Sorts” button on the right.</vt:lpstr>
      <vt:lpstr>Click on “Premise Name” on the left and drag it to the right under the Sorts column name.</vt:lpstr>
      <vt:lpstr>Click “Save and Run”.</vt:lpstr>
      <vt:lpstr>Click “View Now”.</vt:lpstr>
      <vt:lpstr>The report is now sorted by Premise Name.  Click “Edit Report”.</vt:lpstr>
      <vt:lpstr>Let’s modify our filter.  Click “Filters” and the click “Enable”. </vt:lpstr>
      <vt:lpstr>Click “Save and Run” and then “View Now”. Now all Est Types are returned in the report. </vt:lpstr>
      <vt:lpstr>Click “Edit Report”.  Edit option is found within the “More”.</vt:lpstr>
      <vt:lpstr>Now add a second filter to the report.  Drag Est Status from the left over to the Filters section.  On the List of Values tab, select “Specific Values” and then choose from the options provided which ones to include.  For this report, select only “Open”.</vt:lpstr>
      <vt:lpstr>Click  “Save and Run”  and then “View Now”.  You will notice there are now two filters to use, one is required while the other is optional.  Select “Café/Restaurant” for Establishment Type Desc and “Open” for Est Status.</vt:lpstr>
      <vt:lpstr>Now you will see all Café/Restaurant types that are in an Open status only in an alphabetic sequence.</vt:lpstr>
      <vt:lpstr>You can also edit your report by clicking the edit tab.  Click the edit report tab. </vt:lpstr>
      <vt:lpstr>Then click the Settings icon (shaped like a gear) to edit your report.</vt:lpstr>
      <vt:lpstr>Rename your report to have a dash followed by your initials and Click “Save”. (Ex: IHS Training Report - JG)</vt:lpstr>
      <vt:lpstr>You will receive a message at the top of the page stating report has been saved.</vt:lpstr>
      <vt:lpstr>We will close this report.  Click the “X” on the view report tab.</vt:lpstr>
      <vt:lpstr>You can click the “X” on the edit report tab or click the “Home” icon on the left.   Click the “Home” icon.</vt:lpstr>
      <vt:lpstr>What we will do next</vt:lpstr>
      <vt:lpstr>You can probably see your report under “Recently Edited” but we will click on “All Reports” after clicking on the “Reports” icon on the left.</vt:lpstr>
      <vt:lpstr>There is a search option available.  Manually add your initials in the search area and hit the Enter key on your keyboard.</vt:lpstr>
      <vt:lpstr>Once you find your report click the elypse (3 vertical dots) in the corresponding row and select “Edit”.</vt:lpstr>
      <vt:lpstr>Click the “Settings” icon.</vt:lpstr>
      <vt:lpstr>Add a description for your report and click “Save”.</vt:lpstr>
      <vt:lpstr>Tables that contain items with no joins to the tables you are currently working with will disappear from the table list. We will now add an item from a different table.  Click the arrow next to the Survey Base table.</vt:lpstr>
      <vt:lpstr>Check the box next to Survey Date and click the arrow to move that item to the right. Then, click the “Aggregation” icon on the right.</vt:lpstr>
      <vt:lpstr>Move “Insp Date” from the Grouped Columns to the Aggregation Columns and choose “Maximum” from the Aggregation drop-down.  This will choose the last (or most recent) survey date.</vt:lpstr>
      <vt:lpstr>Click the Filters icon and then select Survey date and drag it into the Filters both under Est Status.  Next, click the checkbox next to Survey Date.</vt:lpstr>
      <vt:lpstr>Check the boxes next to Show Date Range and Show Date Picker under the List of Values tab.</vt:lpstr>
      <vt:lpstr>Change Default Value Type to Date Range the Select Start and End date to “Custom” and make the date range start with 01/01/2024 and make the end date today’s date. Click Save and Run. </vt:lpstr>
      <vt:lpstr>Click View Now and you will see the last survey for each establishment between those dates.  Click the 23 vertical dots and select Edit, then click the report columns button on the right.</vt:lpstr>
      <vt:lpstr>Add Survey Type to your Report Columns and click the Filters button.</vt:lpstr>
      <vt:lpstr>Add Survey Type to the report filters and then click it under Filter Criteria to be able to edit your new filter.</vt:lpstr>
      <vt:lpstr>Choose the filter Survey Type in “Survey Type” and click the Report Columns button.</vt:lpstr>
      <vt:lpstr>Disable Survey Type under Properties by unchecking the “Enable” checkbox.  This will hide the column in the report (but the filter will still be applied).</vt:lpstr>
      <vt:lpstr>Disable the auto-created parameter, click Save &amp; Run.  Select “Café/Restaurant” for Establishment Type, “Open” for Est Status, use the default date pre-populated and “FDA 2022 Food Survey” for Survey Type and then View Now.</vt:lpstr>
      <vt:lpstr>Now you will see the same report with only establishments that have had a 2022 FDA Food Survey completed during that date range.</vt:lpstr>
      <vt:lpstr>Click on edit report tab and then the Report Columns button.  We will enable the survey type column to now be included in the report.  </vt:lpstr>
      <vt:lpstr>Now that the Survey type has been enabled, click Save and Run.</vt:lpstr>
      <vt:lpstr>Choose all of the same values for filters we used in the last run and click the “Submit”.</vt:lpstr>
      <vt:lpstr>Click the refresh icon until the Status turns to a green checkmark.</vt:lpstr>
      <vt:lpstr>Once it is successful click on the output icon and choose to submit to EXCEL. </vt:lpstr>
      <vt:lpstr>Your report is now in Excel and can be further modified and printed.</vt:lpstr>
      <vt:lpstr>Report #2</vt:lpstr>
      <vt:lpstr>Please click on “Create Report” from the home page.</vt:lpstr>
      <vt:lpstr>From the Survey Base table select the following items: Area, Est id and Survey date, survey type, Survey date Year and Survey date Month.</vt:lpstr>
      <vt:lpstr>Make sure your screen looks like this. Save the report as your IHS Training Report 3 followed by your intials. (ex: IHS Training Report 3 - JG), then click Pivots.</vt:lpstr>
      <vt:lpstr>Drag Area over to Pivot Filters on the right. Drag Type description under Column Labels and Survey Date Year/Survey Date Month under Row Labels.  Lastly drag Est Id under Values and change the Summarized By to Count. Make sure that your screen looks like this and click parameters.</vt:lpstr>
      <vt:lpstr>Drag Survey date over to the right under Filters.  Make sure the details match these and click the List of Values tab.</vt:lpstr>
      <vt:lpstr>Make sure the List of Values match these and click the Default Values tab.</vt:lpstr>
      <vt:lpstr> Make sure the Default Values match these and click Save and Run. (A filter was automatically created when we created the parameter.  We will leave it enabled.)  </vt:lpstr>
      <vt:lpstr>Click the drop-down for Insp Date and see all the options available. Leave it set to Custom.</vt:lpstr>
      <vt:lpstr>Leave the default values in the date fields and Submit the report. Refresh until it’s successful and choose the EXCEL output for this report.</vt:lpstr>
      <vt:lpstr>You may need to click on “Enable Editing” in Excel.</vt:lpstr>
      <vt:lpstr>Click on the Report Name tab at the bottom to see your pivot table report. Close out of Excel and click the home button in SplashBI.</vt:lpstr>
      <vt:lpstr>Sharing Reports</vt:lpstr>
      <vt:lpstr>To share a report, you will need to open the desired report up in edit mode and click the 3 vertical dots (elypse) icon.  In the list of options, select Share.</vt:lpstr>
      <vt:lpstr>Choose the person from the Available Users on the left, check the box next to their name and click the arrow pointing towards the right.  After clicking “Save”, that user will see that the report has been shared with them.</vt:lpstr>
      <vt:lpstr>Please log out of SplashBI. </vt:lpstr>
      <vt:lpstr>Contact CDP’s Customer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Duncan</dc:creator>
  <cp:lastModifiedBy>John Grady</cp:lastModifiedBy>
  <cp:revision>159</cp:revision>
  <cp:lastPrinted>2017-05-30T19:07:25Z</cp:lastPrinted>
  <dcterms:created xsi:type="dcterms:W3CDTF">2015-05-13T12:50:45Z</dcterms:created>
  <dcterms:modified xsi:type="dcterms:W3CDTF">2024-01-19T20:35:45Z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0x0101002A0C3A0BD11825408926B5293D12C9DD</vt:lpwstr>
  </property>
</Properties>
</file>